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258" r:id="rId4"/>
    <p:sldId id="275" r:id="rId5"/>
    <p:sldId id="282" r:id="rId6"/>
    <p:sldId id="283" r:id="rId7"/>
    <p:sldId id="284" r:id="rId8"/>
    <p:sldId id="285" r:id="rId9"/>
    <p:sldId id="286" r:id="rId10"/>
    <p:sldId id="287" r:id="rId11"/>
    <p:sldId id="291" r:id="rId12"/>
    <p:sldId id="292" r:id="rId13"/>
    <p:sldId id="293" r:id="rId14"/>
    <p:sldId id="294" r:id="rId15"/>
    <p:sldId id="296" r:id="rId16"/>
    <p:sldId id="295" r:id="rId17"/>
    <p:sldId id="297" r:id="rId18"/>
    <p:sldId id="298" r:id="rId19"/>
    <p:sldId id="261"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1B"/>
    <a:srgbClr val="CAF931"/>
    <a:srgbClr val="D2D2D2"/>
    <a:srgbClr val="F041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94"/>
  </p:normalViewPr>
  <p:slideViewPr>
    <p:cSldViewPr snapToGrid="0" snapToObjects="1">
      <p:cViewPr varScale="1">
        <p:scale>
          <a:sx n="93" d="100"/>
          <a:sy n="93" d="100"/>
        </p:scale>
        <p:origin x="94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358F70-EC10-3346-8ABC-A1FC753BB3D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A4A5CE3-FC0C-1A42-B5A1-8908CF2B5F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897EBEF-0A85-494D-855C-A6BA44890C5F}"/>
              </a:ext>
            </a:extLst>
          </p:cNvPr>
          <p:cNvSpPr>
            <a:spLocks noGrp="1"/>
          </p:cNvSpPr>
          <p:nvPr>
            <p:ph type="dt" sz="half" idx="10"/>
          </p:nvPr>
        </p:nvSpPr>
        <p:spPr/>
        <p:txBody>
          <a:bodyPr/>
          <a:lstStyle/>
          <a:p>
            <a:fld id="{064BB05A-AD87-1F4C-A0E9-3CF08F3B6353}" type="datetimeFigureOut">
              <a:rPr lang="it-IT" smtClean="0"/>
              <a:t>26/11/2025</a:t>
            </a:fld>
            <a:endParaRPr lang="it-IT"/>
          </a:p>
        </p:txBody>
      </p:sp>
      <p:sp>
        <p:nvSpPr>
          <p:cNvPr id="5" name="Segnaposto piè di pagina 4">
            <a:extLst>
              <a:ext uri="{FF2B5EF4-FFF2-40B4-BE49-F238E27FC236}">
                <a16:creationId xmlns:a16="http://schemas.microsoft.com/office/drawing/2014/main" id="{5BA0CE2E-4206-5C41-8E9A-5D6CC4D36F0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33C614E-2139-924D-A8D4-85259BF00977}"/>
              </a:ext>
            </a:extLst>
          </p:cNvPr>
          <p:cNvSpPr>
            <a:spLocks noGrp="1"/>
          </p:cNvSpPr>
          <p:nvPr>
            <p:ph type="sldNum" sz="quarter" idx="12"/>
          </p:nvPr>
        </p:nvSpPr>
        <p:spPr/>
        <p:txBody>
          <a:bodyPr/>
          <a:lstStyle/>
          <a:p>
            <a:fld id="{8F8FC6E4-851F-E344-B3E3-9E332F4B31E7}" type="slidenum">
              <a:rPr lang="it-IT" smtClean="0"/>
              <a:t>‹N›</a:t>
            </a:fld>
            <a:endParaRPr lang="it-IT"/>
          </a:p>
        </p:txBody>
      </p:sp>
    </p:spTree>
    <p:extLst>
      <p:ext uri="{BB962C8B-B14F-4D97-AF65-F5344CB8AC3E}">
        <p14:creationId xmlns:p14="http://schemas.microsoft.com/office/powerpoint/2010/main" val="240619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292D99-AD95-6B44-AFEA-F7DA27FD9BA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8190A1E-5D53-4E4A-80B3-267B6F344F0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3AF41D-3361-B042-9459-DD29CD19318E}"/>
              </a:ext>
            </a:extLst>
          </p:cNvPr>
          <p:cNvSpPr>
            <a:spLocks noGrp="1"/>
          </p:cNvSpPr>
          <p:nvPr>
            <p:ph type="dt" sz="half" idx="10"/>
          </p:nvPr>
        </p:nvSpPr>
        <p:spPr/>
        <p:txBody>
          <a:bodyPr/>
          <a:lstStyle/>
          <a:p>
            <a:fld id="{064BB05A-AD87-1F4C-A0E9-3CF08F3B6353}" type="datetimeFigureOut">
              <a:rPr lang="it-IT" smtClean="0"/>
              <a:t>26/11/2025</a:t>
            </a:fld>
            <a:endParaRPr lang="it-IT"/>
          </a:p>
        </p:txBody>
      </p:sp>
      <p:sp>
        <p:nvSpPr>
          <p:cNvPr id="5" name="Segnaposto piè di pagina 4">
            <a:extLst>
              <a:ext uri="{FF2B5EF4-FFF2-40B4-BE49-F238E27FC236}">
                <a16:creationId xmlns:a16="http://schemas.microsoft.com/office/drawing/2014/main" id="{958E3159-9FE3-744B-A416-46D5AC3CA9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B013B7A-7105-614B-B652-4799D37C3DDC}"/>
              </a:ext>
            </a:extLst>
          </p:cNvPr>
          <p:cNvSpPr>
            <a:spLocks noGrp="1"/>
          </p:cNvSpPr>
          <p:nvPr>
            <p:ph type="sldNum" sz="quarter" idx="12"/>
          </p:nvPr>
        </p:nvSpPr>
        <p:spPr/>
        <p:txBody>
          <a:bodyPr/>
          <a:lstStyle/>
          <a:p>
            <a:fld id="{8F8FC6E4-851F-E344-B3E3-9E332F4B31E7}" type="slidenum">
              <a:rPr lang="it-IT" smtClean="0"/>
              <a:t>‹N›</a:t>
            </a:fld>
            <a:endParaRPr lang="it-IT"/>
          </a:p>
        </p:txBody>
      </p:sp>
    </p:spTree>
    <p:extLst>
      <p:ext uri="{BB962C8B-B14F-4D97-AF65-F5344CB8AC3E}">
        <p14:creationId xmlns:p14="http://schemas.microsoft.com/office/powerpoint/2010/main" val="150936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BB01626-E9EE-5145-B0BD-B121573B31B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8D0BC17-ADDF-AD44-9A85-06A4045D861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49CB73-42E8-9440-8884-280B91A70284}"/>
              </a:ext>
            </a:extLst>
          </p:cNvPr>
          <p:cNvSpPr>
            <a:spLocks noGrp="1"/>
          </p:cNvSpPr>
          <p:nvPr>
            <p:ph type="dt" sz="half" idx="10"/>
          </p:nvPr>
        </p:nvSpPr>
        <p:spPr/>
        <p:txBody>
          <a:bodyPr/>
          <a:lstStyle/>
          <a:p>
            <a:fld id="{064BB05A-AD87-1F4C-A0E9-3CF08F3B6353}" type="datetimeFigureOut">
              <a:rPr lang="it-IT" smtClean="0"/>
              <a:t>26/11/2025</a:t>
            </a:fld>
            <a:endParaRPr lang="it-IT"/>
          </a:p>
        </p:txBody>
      </p:sp>
      <p:sp>
        <p:nvSpPr>
          <p:cNvPr id="5" name="Segnaposto piè di pagina 4">
            <a:extLst>
              <a:ext uri="{FF2B5EF4-FFF2-40B4-BE49-F238E27FC236}">
                <a16:creationId xmlns:a16="http://schemas.microsoft.com/office/drawing/2014/main" id="{5D301DDE-AFE7-9F4C-B416-656D60EC50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A5AD7FD-C4FA-9A40-9F70-68B1ACC534F2}"/>
              </a:ext>
            </a:extLst>
          </p:cNvPr>
          <p:cNvSpPr>
            <a:spLocks noGrp="1"/>
          </p:cNvSpPr>
          <p:nvPr>
            <p:ph type="sldNum" sz="quarter" idx="12"/>
          </p:nvPr>
        </p:nvSpPr>
        <p:spPr/>
        <p:txBody>
          <a:bodyPr/>
          <a:lstStyle/>
          <a:p>
            <a:fld id="{8F8FC6E4-851F-E344-B3E3-9E332F4B31E7}" type="slidenum">
              <a:rPr lang="it-IT" smtClean="0"/>
              <a:t>‹N›</a:t>
            </a:fld>
            <a:endParaRPr lang="it-IT"/>
          </a:p>
        </p:txBody>
      </p:sp>
    </p:spTree>
    <p:extLst>
      <p:ext uri="{BB962C8B-B14F-4D97-AF65-F5344CB8AC3E}">
        <p14:creationId xmlns:p14="http://schemas.microsoft.com/office/powerpoint/2010/main" val="20174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82FDAA-834B-DB45-A130-0DE5CA1142C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EFD99EF-ECE2-8946-81BC-E216CE16CBA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B2C707-9723-F548-B00C-E1CA9C96AC0B}"/>
              </a:ext>
            </a:extLst>
          </p:cNvPr>
          <p:cNvSpPr>
            <a:spLocks noGrp="1"/>
          </p:cNvSpPr>
          <p:nvPr>
            <p:ph type="dt" sz="half" idx="10"/>
          </p:nvPr>
        </p:nvSpPr>
        <p:spPr/>
        <p:txBody>
          <a:bodyPr/>
          <a:lstStyle/>
          <a:p>
            <a:fld id="{064BB05A-AD87-1F4C-A0E9-3CF08F3B6353}" type="datetimeFigureOut">
              <a:rPr lang="it-IT" smtClean="0"/>
              <a:t>26/11/2025</a:t>
            </a:fld>
            <a:endParaRPr lang="it-IT"/>
          </a:p>
        </p:txBody>
      </p:sp>
      <p:sp>
        <p:nvSpPr>
          <p:cNvPr id="5" name="Segnaposto piè di pagina 4">
            <a:extLst>
              <a:ext uri="{FF2B5EF4-FFF2-40B4-BE49-F238E27FC236}">
                <a16:creationId xmlns:a16="http://schemas.microsoft.com/office/drawing/2014/main" id="{9EA9CDD3-8E68-4C4D-BBC5-3912C72CBC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39AB2A-5B83-CA48-9E96-B5E0B3FABB14}"/>
              </a:ext>
            </a:extLst>
          </p:cNvPr>
          <p:cNvSpPr>
            <a:spLocks noGrp="1"/>
          </p:cNvSpPr>
          <p:nvPr>
            <p:ph type="sldNum" sz="quarter" idx="12"/>
          </p:nvPr>
        </p:nvSpPr>
        <p:spPr/>
        <p:txBody>
          <a:bodyPr/>
          <a:lstStyle/>
          <a:p>
            <a:fld id="{8F8FC6E4-851F-E344-B3E3-9E332F4B31E7}" type="slidenum">
              <a:rPr lang="it-IT" smtClean="0"/>
              <a:t>‹N›</a:t>
            </a:fld>
            <a:endParaRPr lang="it-IT"/>
          </a:p>
        </p:txBody>
      </p:sp>
    </p:spTree>
    <p:extLst>
      <p:ext uri="{BB962C8B-B14F-4D97-AF65-F5344CB8AC3E}">
        <p14:creationId xmlns:p14="http://schemas.microsoft.com/office/powerpoint/2010/main" val="147912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90CC0-0196-3243-B297-F6495B7FF9B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846F419-6C52-1242-8417-D1085DA651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7C27CE1-5EC2-294C-8E06-6366950C797F}"/>
              </a:ext>
            </a:extLst>
          </p:cNvPr>
          <p:cNvSpPr>
            <a:spLocks noGrp="1"/>
          </p:cNvSpPr>
          <p:nvPr>
            <p:ph type="dt" sz="half" idx="10"/>
          </p:nvPr>
        </p:nvSpPr>
        <p:spPr/>
        <p:txBody>
          <a:bodyPr/>
          <a:lstStyle/>
          <a:p>
            <a:fld id="{064BB05A-AD87-1F4C-A0E9-3CF08F3B6353}" type="datetimeFigureOut">
              <a:rPr lang="it-IT" smtClean="0"/>
              <a:t>26/11/2025</a:t>
            </a:fld>
            <a:endParaRPr lang="it-IT"/>
          </a:p>
        </p:txBody>
      </p:sp>
      <p:sp>
        <p:nvSpPr>
          <p:cNvPr id="5" name="Segnaposto piè di pagina 4">
            <a:extLst>
              <a:ext uri="{FF2B5EF4-FFF2-40B4-BE49-F238E27FC236}">
                <a16:creationId xmlns:a16="http://schemas.microsoft.com/office/drawing/2014/main" id="{8395A236-23A8-8F46-B7B2-2C7A9F69AF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970080-E07C-054C-B9D0-6BFB4451DFCE}"/>
              </a:ext>
            </a:extLst>
          </p:cNvPr>
          <p:cNvSpPr>
            <a:spLocks noGrp="1"/>
          </p:cNvSpPr>
          <p:nvPr>
            <p:ph type="sldNum" sz="quarter" idx="12"/>
          </p:nvPr>
        </p:nvSpPr>
        <p:spPr/>
        <p:txBody>
          <a:bodyPr/>
          <a:lstStyle/>
          <a:p>
            <a:fld id="{8F8FC6E4-851F-E344-B3E3-9E332F4B31E7}" type="slidenum">
              <a:rPr lang="it-IT" smtClean="0"/>
              <a:t>‹N›</a:t>
            </a:fld>
            <a:endParaRPr lang="it-IT"/>
          </a:p>
        </p:txBody>
      </p:sp>
    </p:spTree>
    <p:extLst>
      <p:ext uri="{BB962C8B-B14F-4D97-AF65-F5344CB8AC3E}">
        <p14:creationId xmlns:p14="http://schemas.microsoft.com/office/powerpoint/2010/main" val="75711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E9F7F4-77EB-D340-8908-CADB65EA44A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12361E-6EF4-7C4A-BC77-CAEBF2BA66D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D0F40B6-F16B-2445-A941-85EC868EA7C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419F6E6-DCFA-5C43-A558-D8CD6F382262}"/>
              </a:ext>
            </a:extLst>
          </p:cNvPr>
          <p:cNvSpPr>
            <a:spLocks noGrp="1"/>
          </p:cNvSpPr>
          <p:nvPr>
            <p:ph type="dt" sz="half" idx="10"/>
          </p:nvPr>
        </p:nvSpPr>
        <p:spPr/>
        <p:txBody>
          <a:bodyPr/>
          <a:lstStyle/>
          <a:p>
            <a:fld id="{064BB05A-AD87-1F4C-A0E9-3CF08F3B6353}" type="datetimeFigureOut">
              <a:rPr lang="it-IT" smtClean="0"/>
              <a:t>26/11/2025</a:t>
            </a:fld>
            <a:endParaRPr lang="it-IT"/>
          </a:p>
        </p:txBody>
      </p:sp>
      <p:sp>
        <p:nvSpPr>
          <p:cNvPr id="6" name="Segnaposto piè di pagina 5">
            <a:extLst>
              <a:ext uri="{FF2B5EF4-FFF2-40B4-BE49-F238E27FC236}">
                <a16:creationId xmlns:a16="http://schemas.microsoft.com/office/drawing/2014/main" id="{0C67C502-9462-1546-84EC-2591DFC2BA1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A141594-ED8A-724B-A394-567C76FC0ECC}"/>
              </a:ext>
            </a:extLst>
          </p:cNvPr>
          <p:cNvSpPr>
            <a:spLocks noGrp="1"/>
          </p:cNvSpPr>
          <p:nvPr>
            <p:ph type="sldNum" sz="quarter" idx="12"/>
          </p:nvPr>
        </p:nvSpPr>
        <p:spPr/>
        <p:txBody>
          <a:bodyPr/>
          <a:lstStyle/>
          <a:p>
            <a:fld id="{8F8FC6E4-851F-E344-B3E3-9E332F4B31E7}" type="slidenum">
              <a:rPr lang="it-IT" smtClean="0"/>
              <a:t>‹N›</a:t>
            </a:fld>
            <a:endParaRPr lang="it-IT"/>
          </a:p>
        </p:txBody>
      </p:sp>
    </p:spTree>
    <p:extLst>
      <p:ext uri="{BB962C8B-B14F-4D97-AF65-F5344CB8AC3E}">
        <p14:creationId xmlns:p14="http://schemas.microsoft.com/office/powerpoint/2010/main" val="183616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78B0E2-2434-5A4A-A18D-26DF35A8C7E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FAFA54D-9042-834C-A44A-B28FC301C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A0D8B9F-F020-3942-B195-3F9FB68DD18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132238-A26C-1E49-AA10-B6379BECC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1AF670A-14DF-F445-AA8D-68F9C749735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9A4B3D7-CEE3-8044-81BB-DC55316A6C7F}"/>
              </a:ext>
            </a:extLst>
          </p:cNvPr>
          <p:cNvSpPr>
            <a:spLocks noGrp="1"/>
          </p:cNvSpPr>
          <p:nvPr>
            <p:ph type="dt" sz="half" idx="10"/>
          </p:nvPr>
        </p:nvSpPr>
        <p:spPr/>
        <p:txBody>
          <a:bodyPr/>
          <a:lstStyle/>
          <a:p>
            <a:fld id="{064BB05A-AD87-1F4C-A0E9-3CF08F3B6353}" type="datetimeFigureOut">
              <a:rPr lang="it-IT" smtClean="0"/>
              <a:t>26/11/2025</a:t>
            </a:fld>
            <a:endParaRPr lang="it-IT"/>
          </a:p>
        </p:txBody>
      </p:sp>
      <p:sp>
        <p:nvSpPr>
          <p:cNvPr id="8" name="Segnaposto piè di pagina 7">
            <a:extLst>
              <a:ext uri="{FF2B5EF4-FFF2-40B4-BE49-F238E27FC236}">
                <a16:creationId xmlns:a16="http://schemas.microsoft.com/office/drawing/2014/main" id="{1EE55F36-3C10-EE42-97DF-3E3A3EBC87B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A7A0D01-7CF4-CD43-8134-51082890F073}"/>
              </a:ext>
            </a:extLst>
          </p:cNvPr>
          <p:cNvSpPr>
            <a:spLocks noGrp="1"/>
          </p:cNvSpPr>
          <p:nvPr>
            <p:ph type="sldNum" sz="quarter" idx="12"/>
          </p:nvPr>
        </p:nvSpPr>
        <p:spPr/>
        <p:txBody>
          <a:bodyPr/>
          <a:lstStyle/>
          <a:p>
            <a:fld id="{8F8FC6E4-851F-E344-B3E3-9E332F4B31E7}" type="slidenum">
              <a:rPr lang="it-IT" smtClean="0"/>
              <a:t>‹N›</a:t>
            </a:fld>
            <a:endParaRPr lang="it-IT"/>
          </a:p>
        </p:txBody>
      </p:sp>
    </p:spTree>
    <p:extLst>
      <p:ext uri="{BB962C8B-B14F-4D97-AF65-F5344CB8AC3E}">
        <p14:creationId xmlns:p14="http://schemas.microsoft.com/office/powerpoint/2010/main" val="281536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B484F7-DA72-5E41-9C87-73020FF6F58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B0A66D9-B329-B046-95B0-26AADB51A5DD}"/>
              </a:ext>
            </a:extLst>
          </p:cNvPr>
          <p:cNvSpPr>
            <a:spLocks noGrp="1"/>
          </p:cNvSpPr>
          <p:nvPr>
            <p:ph type="dt" sz="half" idx="10"/>
          </p:nvPr>
        </p:nvSpPr>
        <p:spPr/>
        <p:txBody>
          <a:bodyPr/>
          <a:lstStyle/>
          <a:p>
            <a:fld id="{064BB05A-AD87-1F4C-A0E9-3CF08F3B6353}" type="datetimeFigureOut">
              <a:rPr lang="it-IT" smtClean="0"/>
              <a:t>26/11/2025</a:t>
            </a:fld>
            <a:endParaRPr lang="it-IT"/>
          </a:p>
        </p:txBody>
      </p:sp>
      <p:sp>
        <p:nvSpPr>
          <p:cNvPr id="4" name="Segnaposto piè di pagina 3">
            <a:extLst>
              <a:ext uri="{FF2B5EF4-FFF2-40B4-BE49-F238E27FC236}">
                <a16:creationId xmlns:a16="http://schemas.microsoft.com/office/drawing/2014/main" id="{16AB0DAD-269C-5040-B326-81D77ED2E58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96C2701-30B6-164C-BDCE-A30C2BB1657D}"/>
              </a:ext>
            </a:extLst>
          </p:cNvPr>
          <p:cNvSpPr>
            <a:spLocks noGrp="1"/>
          </p:cNvSpPr>
          <p:nvPr>
            <p:ph type="sldNum" sz="quarter" idx="12"/>
          </p:nvPr>
        </p:nvSpPr>
        <p:spPr/>
        <p:txBody>
          <a:bodyPr/>
          <a:lstStyle/>
          <a:p>
            <a:fld id="{8F8FC6E4-851F-E344-B3E3-9E332F4B31E7}" type="slidenum">
              <a:rPr lang="it-IT" smtClean="0"/>
              <a:t>‹N›</a:t>
            </a:fld>
            <a:endParaRPr lang="it-IT"/>
          </a:p>
        </p:txBody>
      </p:sp>
    </p:spTree>
    <p:extLst>
      <p:ext uri="{BB962C8B-B14F-4D97-AF65-F5344CB8AC3E}">
        <p14:creationId xmlns:p14="http://schemas.microsoft.com/office/powerpoint/2010/main" val="157285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A1D17E7-F0EF-8046-BCCF-9C3694BE8883}"/>
              </a:ext>
            </a:extLst>
          </p:cNvPr>
          <p:cNvSpPr>
            <a:spLocks noGrp="1"/>
          </p:cNvSpPr>
          <p:nvPr>
            <p:ph type="dt" sz="half" idx="10"/>
          </p:nvPr>
        </p:nvSpPr>
        <p:spPr/>
        <p:txBody>
          <a:bodyPr/>
          <a:lstStyle/>
          <a:p>
            <a:fld id="{064BB05A-AD87-1F4C-A0E9-3CF08F3B6353}" type="datetimeFigureOut">
              <a:rPr lang="it-IT" smtClean="0"/>
              <a:t>26/11/2025</a:t>
            </a:fld>
            <a:endParaRPr lang="it-IT"/>
          </a:p>
        </p:txBody>
      </p:sp>
      <p:sp>
        <p:nvSpPr>
          <p:cNvPr id="3" name="Segnaposto piè di pagina 2">
            <a:extLst>
              <a:ext uri="{FF2B5EF4-FFF2-40B4-BE49-F238E27FC236}">
                <a16:creationId xmlns:a16="http://schemas.microsoft.com/office/drawing/2014/main" id="{AADF2686-C958-D64B-AD94-3EB566DA485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9C8037B-8CC9-7544-8EFD-47F94081DE1C}"/>
              </a:ext>
            </a:extLst>
          </p:cNvPr>
          <p:cNvSpPr>
            <a:spLocks noGrp="1"/>
          </p:cNvSpPr>
          <p:nvPr>
            <p:ph type="sldNum" sz="quarter" idx="12"/>
          </p:nvPr>
        </p:nvSpPr>
        <p:spPr/>
        <p:txBody>
          <a:bodyPr/>
          <a:lstStyle/>
          <a:p>
            <a:fld id="{8F8FC6E4-851F-E344-B3E3-9E332F4B31E7}" type="slidenum">
              <a:rPr lang="it-IT" smtClean="0"/>
              <a:t>‹N›</a:t>
            </a:fld>
            <a:endParaRPr lang="it-IT"/>
          </a:p>
        </p:txBody>
      </p:sp>
    </p:spTree>
    <p:extLst>
      <p:ext uri="{BB962C8B-B14F-4D97-AF65-F5344CB8AC3E}">
        <p14:creationId xmlns:p14="http://schemas.microsoft.com/office/powerpoint/2010/main" val="186895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2ED8D0-17BA-5B4C-A321-F77CFF74A9C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5FBEA1-E773-7C46-9404-45300D373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6A587F2-9A58-8A4D-A931-DC355075A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3B7BFD3-590D-B245-BAEC-21066BAC1D2D}"/>
              </a:ext>
            </a:extLst>
          </p:cNvPr>
          <p:cNvSpPr>
            <a:spLocks noGrp="1"/>
          </p:cNvSpPr>
          <p:nvPr>
            <p:ph type="dt" sz="half" idx="10"/>
          </p:nvPr>
        </p:nvSpPr>
        <p:spPr/>
        <p:txBody>
          <a:bodyPr/>
          <a:lstStyle/>
          <a:p>
            <a:fld id="{064BB05A-AD87-1F4C-A0E9-3CF08F3B6353}" type="datetimeFigureOut">
              <a:rPr lang="it-IT" smtClean="0"/>
              <a:t>26/11/2025</a:t>
            </a:fld>
            <a:endParaRPr lang="it-IT"/>
          </a:p>
        </p:txBody>
      </p:sp>
      <p:sp>
        <p:nvSpPr>
          <p:cNvPr id="6" name="Segnaposto piè di pagina 5">
            <a:extLst>
              <a:ext uri="{FF2B5EF4-FFF2-40B4-BE49-F238E27FC236}">
                <a16:creationId xmlns:a16="http://schemas.microsoft.com/office/drawing/2014/main" id="{819B531B-7B73-9B43-B1D0-0E6A8AC6BB0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FFE517A-B207-0643-B712-4DEA7200BB47}"/>
              </a:ext>
            </a:extLst>
          </p:cNvPr>
          <p:cNvSpPr>
            <a:spLocks noGrp="1"/>
          </p:cNvSpPr>
          <p:nvPr>
            <p:ph type="sldNum" sz="quarter" idx="12"/>
          </p:nvPr>
        </p:nvSpPr>
        <p:spPr/>
        <p:txBody>
          <a:bodyPr/>
          <a:lstStyle/>
          <a:p>
            <a:fld id="{8F8FC6E4-851F-E344-B3E3-9E332F4B31E7}" type="slidenum">
              <a:rPr lang="it-IT" smtClean="0"/>
              <a:t>‹N›</a:t>
            </a:fld>
            <a:endParaRPr lang="it-IT"/>
          </a:p>
        </p:txBody>
      </p:sp>
    </p:spTree>
    <p:extLst>
      <p:ext uri="{BB962C8B-B14F-4D97-AF65-F5344CB8AC3E}">
        <p14:creationId xmlns:p14="http://schemas.microsoft.com/office/powerpoint/2010/main" val="308530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3186B1-9F52-534A-B79F-F771CFDA61E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D2A9558-3428-B24F-8830-34D7F1F22D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32A7FEC-DD00-B941-B40F-FEBCBC2B5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221A8D5-D8D5-6D4F-B853-79785AF90229}"/>
              </a:ext>
            </a:extLst>
          </p:cNvPr>
          <p:cNvSpPr>
            <a:spLocks noGrp="1"/>
          </p:cNvSpPr>
          <p:nvPr>
            <p:ph type="dt" sz="half" idx="10"/>
          </p:nvPr>
        </p:nvSpPr>
        <p:spPr/>
        <p:txBody>
          <a:bodyPr/>
          <a:lstStyle/>
          <a:p>
            <a:fld id="{064BB05A-AD87-1F4C-A0E9-3CF08F3B6353}" type="datetimeFigureOut">
              <a:rPr lang="it-IT" smtClean="0"/>
              <a:t>26/11/2025</a:t>
            </a:fld>
            <a:endParaRPr lang="it-IT"/>
          </a:p>
        </p:txBody>
      </p:sp>
      <p:sp>
        <p:nvSpPr>
          <p:cNvPr id="6" name="Segnaposto piè di pagina 5">
            <a:extLst>
              <a:ext uri="{FF2B5EF4-FFF2-40B4-BE49-F238E27FC236}">
                <a16:creationId xmlns:a16="http://schemas.microsoft.com/office/drawing/2014/main" id="{4962902D-FE3D-704E-8999-2766244F9AA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98EA34A-5EB8-A249-82CB-036E9EE09D4C}"/>
              </a:ext>
            </a:extLst>
          </p:cNvPr>
          <p:cNvSpPr>
            <a:spLocks noGrp="1"/>
          </p:cNvSpPr>
          <p:nvPr>
            <p:ph type="sldNum" sz="quarter" idx="12"/>
          </p:nvPr>
        </p:nvSpPr>
        <p:spPr/>
        <p:txBody>
          <a:bodyPr/>
          <a:lstStyle/>
          <a:p>
            <a:fld id="{8F8FC6E4-851F-E344-B3E3-9E332F4B31E7}" type="slidenum">
              <a:rPr lang="it-IT" smtClean="0"/>
              <a:t>‹N›</a:t>
            </a:fld>
            <a:endParaRPr lang="it-IT"/>
          </a:p>
        </p:txBody>
      </p:sp>
    </p:spTree>
    <p:extLst>
      <p:ext uri="{BB962C8B-B14F-4D97-AF65-F5344CB8AC3E}">
        <p14:creationId xmlns:p14="http://schemas.microsoft.com/office/powerpoint/2010/main" val="134475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7CC0E37-A39C-484C-974E-B220B52F9B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2B522DA-151F-404F-A0D5-D6C4FD434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3E1AB6A-57AA-EE43-81AC-C9EF27CB4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BB05A-AD87-1F4C-A0E9-3CF08F3B6353}" type="datetimeFigureOut">
              <a:rPr lang="it-IT" smtClean="0"/>
              <a:t>26/11/2025</a:t>
            </a:fld>
            <a:endParaRPr lang="it-IT"/>
          </a:p>
        </p:txBody>
      </p:sp>
      <p:sp>
        <p:nvSpPr>
          <p:cNvPr id="5" name="Segnaposto piè di pagina 4">
            <a:extLst>
              <a:ext uri="{FF2B5EF4-FFF2-40B4-BE49-F238E27FC236}">
                <a16:creationId xmlns:a16="http://schemas.microsoft.com/office/drawing/2014/main" id="{025E7C14-4CE0-8744-8F40-BCE6FA98B9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84D20E1-DB7B-B345-945A-07B51FAA4A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FC6E4-851F-E344-B3E3-9E332F4B31E7}" type="slidenum">
              <a:rPr lang="it-IT" smtClean="0"/>
              <a:t>‹N›</a:t>
            </a:fld>
            <a:endParaRPr lang="it-IT"/>
          </a:p>
        </p:txBody>
      </p:sp>
    </p:spTree>
    <p:extLst>
      <p:ext uri="{BB962C8B-B14F-4D97-AF65-F5344CB8AC3E}">
        <p14:creationId xmlns:p14="http://schemas.microsoft.com/office/powerpoint/2010/main" val="1937152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hyperlink" Target="http://www.5rs.it/" TargetMode="External"/><Relationship Id="rId4" Type="http://schemas.openxmlformats.org/officeDocument/2006/relationships/hyperlink" Target="mailto:alessandro.delninno@5rs.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1D1B"/>
        </a:solid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A1F043C9-B555-4C41-9C32-0C60E9A597A2}"/>
              </a:ext>
            </a:extLst>
          </p:cNvPr>
          <p:cNvPicPr>
            <a:picLocks noChangeAspect="1"/>
          </p:cNvPicPr>
          <p:nvPr/>
        </p:nvPicPr>
        <p:blipFill>
          <a:blip r:embed="rId2"/>
          <a:stretch>
            <a:fillRect/>
          </a:stretch>
        </p:blipFill>
        <p:spPr>
          <a:xfrm>
            <a:off x="362343" y="550289"/>
            <a:ext cx="2247900" cy="685800"/>
          </a:xfrm>
          <a:prstGeom prst="rect">
            <a:avLst/>
          </a:prstGeom>
        </p:spPr>
      </p:pic>
      <p:sp>
        <p:nvSpPr>
          <p:cNvPr id="3" name="CasellaDiTesto 2">
            <a:extLst>
              <a:ext uri="{FF2B5EF4-FFF2-40B4-BE49-F238E27FC236}">
                <a16:creationId xmlns:a16="http://schemas.microsoft.com/office/drawing/2014/main" id="{2EDA986D-6B61-99A9-7AF5-5F10FABBF183}"/>
              </a:ext>
            </a:extLst>
          </p:cNvPr>
          <p:cNvSpPr txBox="1"/>
          <p:nvPr/>
        </p:nvSpPr>
        <p:spPr>
          <a:xfrm>
            <a:off x="1148080" y="3080187"/>
            <a:ext cx="9662160" cy="1251625"/>
          </a:xfrm>
          <a:prstGeom prst="rect">
            <a:avLst/>
          </a:prstGeom>
          <a:noFill/>
        </p:spPr>
        <p:txBody>
          <a:bodyPr wrap="square">
            <a:spAutoFit/>
          </a:bodyPr>
          <a:lstStyle/>
          <a:p>
            <a:pPr algn="l">
              <a:buNone/>
            </a:pPr>
            <a:r>
              <a:rPr lang="it-IT" sz="3600" b="1" i="0" dirty="0">
                <a:solidFill>
                  <a:schemeClr val="bg1"/>
                </a:solidFill>
                <a:effectLst/>
                <a:latin typeface="Barlow" panose="00000500000000000000" pitchFamily="2" charset="0"/>
              </a:rPr>
              <a:t>Il credito ai consumatori nell’attuazione CCD II</a:t>
            </a:r>
          </a:p>
          <a:p>
            <a:pPr algn="l">
              <a:spcBef>
                <a:spcPts val="375"/>
              </a:spcBef>
              <a:buNone/>
            </a:pPr>
            <a:r>
              <a:rPr lang="it-IT" sz="3600" b="0" i="0" dirty="0">
                <a:solidFill>
                  <a:schemeClr val="bg1"/>
                </a:solidFill>
                <a:effectLst/>
                <a:latin typeface="Barlow" panose="00000500000000000000" pitchFamily="2" charset="0"/>
              </a:rPr>
              <a:t>Novità normative e problematiche applicative.</a:t>
            </a:r>
          </a:p>
        </p:txBody>
      </p:sp>
    </p:spTree>
    <p:extLst>
      <p:ext uri="{BB962C8B-B14F-4D97-AF65-F5344CB8AC3E}">
        <p14:creationId xmlns:p14="http://schemas.microsoft.com/office/powerpoint/2010/main" val="110177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1CE12-EA84-B1CA-D14F-2F2A1F309E26}"/>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92B2D030-C34C-D241-D817-DCD6496F03DC}"/>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79D9BC60-405A-0824-7713-FD3DE60B05D2}"/>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A60FC3D6-F5FA-3549-C2F5-D7263D167078}"/>
              </a:ext>
            </a:extLst>
          </p:cNvPr>
          <p:cNvSpPr txBox="1"/>
          <p:nvPr/>
        </p:nvSpPr>
        <p:spPr>
          <a:xfrm>
            <a:off x="3982720" y="166826"/>
            <a:ext cx="7739527" cy="6463308"/>
          </a:xfrm>
          <a:prstGeom prst="rect">
            <a:avLst/>
          </a:prstGeom>
          <a:noFill/>
        </p:spPr>
        <p:txBody>
          <a:bodyPr wrap="square" rtlCol="0">
            <a:spAutoFit/>
          </a:bodyPr>
          <a:lstStyle/>
          <a:p>
            <a:pPr algn="ctr"/>
            <a:r>
              <a:rPr lang="it-IT" b="1" dirty="0">
                <a:solidFill>
                  <a:schemeClr val="tx2"/>
                </a:solidFill>
                <a:latin typeface="Barlow" panose="00000500000000000000" pitchFamily="2" charset="0"/>
              </a:rPr>
              <a:t>Articolo  3, comma 7, Digital Omnibus Regulation (COM 837)</a:t>
            </a:r>
          </a:p>
          <a:p>
            <a:pPr algn="just"/>
            <a:endParaRPr lang="it-IT" dirty="0">
              <a:latin typeface="Barlow" panose="00000500000000000000" pitchFamily="2" charset="0"/>
            </a:endParaRPr>
          </a:p>
          <a:p>
            <a:pPr algn="just"/>
            <a:r>
              <a:rPr lang="it-IT" dirty="0">
                <a:latin typeface="Barlow" panose="00000500000000000000" pitchFamily="2" charset="0"/>
              </a:rPr>
              <a:t>D’ora in avanti, se la proposta venisse approvata, il titolare potrà sostenere che la struttura stessa del servizio o del modello di business rende “necessario” adottare una decisione basata unicamente sul trattamento automatizzato, </a:t>
            </a:r>
            <a:r>
              <a:rPr lang="it-IT" b="1" dirty="0">
                <a:solidFill>
                  <a:schemeClr val="tx2"/>
                </a:solidFill>
                <a:latin typeface="Barlow" panose="00000500000000000000" pitchFamily="2" charset="0"/>
              </a:rPr>
              <a:t>pur potendo ammettere, in astratto, che un umano potrebbe decidere caso per caso</a:t>
            </a:r>
            <a:r>
              <a:rPr lang="it-IT" dirty="0">
                <a:latin typeface="Barlow" panose="00000500000000000000" pitchFamily="2" charset="0"/>
              </a:rPr>
              <a:t>. </a:t>
            </a:r>
          </a:p>
          <a:p>
            <a:pPr algn="just"/>
            <a:r>
              <a:rPr lang="it-IT" dirty="0">
                <a:latin typeface="Barlow" panose="00000500000000000000" pitchFamily="2" charset="0"/>
              </a:rPr>
              <a:t>In chiave pratica, ciò </a:t>
            </a:r>
            <a:r>
              <a:rPr lang="it-IT" b="1" dirty="0">
                <a:solidFill>
                  <a:schemeClr val="tx2"/>
                </a:solidFill>
                <a:latin typeface="Barlow" panose="00000500000000000000" pitchFamily="2" charset="0"/>
              </a:rPr>
              <a:t>allarga l’ambito </a:t>
            </a:r>
            <a:r>
              <a:rPr lang="it-IT" dirty="0">
                <a:latin typeface="Barlow" panose="00000500000000000000" pitchFamily="2" charset="0"/>
              </a:rPr>
              <a:t>in cui processi di scoring, ranking, pricing o selezione automatizzata possono essere inquadrati nella base giuridica dell’art. 22(1)(a), </a:t>
            </a:r>
            <a:r>
              <a:rPr lang="it-IT" b="1" dirty="0">
                <a:solidFill>
                  <a:schemeClr val="tx2"/>
                </a:solidFill>
                <a:latin typeface="Barlow" panose="00000500000000000000" pitchFamily="2" charset="0"/>
              </a:rPr>
              <a:t>riducendo l’area in cui l’interessato può opporsi invocando l’assenza di una vera “necessità” o pretendendo che la decisione sia assunta da un umano</a:t>
            </a:r>
            <a:r>
              <a:rPr lang="it-IT" dirty="0">
                <a:latin typeface="Barlow" panose="00000500000000000000" pitchFamily="2" charset="0"/>
              </a:rPr>
              <a:t>.</a:t>
            </a:r>
          </a:p>
          <a:p>
            <a:pPr algn="just"/>
            <a:endParaRPr lang="it-IT" dirty="0">
              <a:latin typeface="Barlow" panose="00000500000000000000" pitchFamily="2" charset="0"/>
            </a:endParaRPr>
          </a:p>
          <a:p>
            <a:pPr algn="just"/>
            <a:r>
              <a:rPr lang="it-IT" dirty="0">
                <a:latin typeface="Barlow" panose="00000500000000000000" pitchFamily="2" charset="0"/>
              </a:rPr>
              <a:t>La Commissione tenta di riequilibrare questo movimento introducendo, nel Considerando 38, un obbligo specifico di </a:t>
            </a:r>
            <a:r>
              <a:rPr lang="it-IT" b="1" dirty="0">
                <a:solidFill>
                  <a:schemeClr val="tx2"/>
                </a:solidFill>
                <a:latin typeface="Barlow" panose="00000500000000000000" pitchFamily="2" charset="0"/>
              </a:rPr>
              <a:t>selezionare, fra più soluzioni automatizzate ugualmente efficaci, quella meno intrusiva</a:t>
            </a:r>
            <a:r>
              <a:rPr lang="it-IT" dirty="0">
                <a:latin typeface="Barlow" panose="00000500000000000000" pitchFamily="2" charset="0"/>
              </a:rPr>
              <a:t>, trasformando in requisito testuale il principio di </a:t>
            </a:r>
            <a:r>
              <a:rPr lang="it-IT" b="1" dirty="0">
                <a:solidFill>
                  <a:schemeClr val="tx2"/>
                </a:solidFill>
                <a:latin typeface="Barlow" panose="00000500000000000000" pitchFamily="2" charset="0"/>
              </a:rPr>
              <a:t>minimizzazione e proporzionalità</a:t>
            </a:r>
            <a:r>
              <a:rPr lang="it-IT" dirty="0">
                <a:latin typeface="Barlow" panose="00000500000000000000" pitchFamily="2" charset="0"/>
              </a:rPr>
              <a:t>. Tale clausola, però, si gioca prevalentemente su un terreno probatorio e tecnico: sarà necessario dimostrare – </a:t>
            </a:r>
            <a:r>
              <a:rPr lang="it-IT" b="1" dirty="0">
                <a:solidFill>
                  <a:schemeClr val="tx2"/>
                </a:solidFill>
                <a:latin typeface="Barlow" panose="00000500000000000000" pitchFamily="2" charset="0"/>
              </a:rPr>
              <a:t>spesso tramite DPIA e documentazione interna </a:t>
            </a:r>
            <a:r>
              <a:rPr lang="it-IT" dirty="0">
                <a:latin typeface="Barlow" panose="00000500000000000000" pitchFamily="2" charset="0"/>
              </a:rPr>
              <a:t>– che </a:t>
            </a:r>
            <a:r>
              <a:rPr lang="it-IT" b="1" dirty="0">
                <a:solidFill>
                  <a:schemeClr val="tx2"/>
                </a:solidFill>
                <a:latin typeface="Barlow" panose="00000500000000000000" pitchFamily="2" charset="0"/>
              </a:rPr>
              <a:t>modelli più “pesanti” non fossero equivalenti, in termini di efficacia, a soluzioni meno invasive</a:t>
            </a:r>
            <a:r>
              <a:rPr lang="it-IT" dirty="0">
                <a:latin typeface="Barlow" panose="00000500000000000000" pitchFamily="2" charset="0"/>
              </a:rPr>
              <a:t>. In mancanza di un enforcement robusto da parte delle Autorità, il rischio è che questa garanzia rimanga in parte programmatica, mentre la dilatazione della “necessità contrattuale.</a:t>
            </a:r>
          </a:p>
        </p:txBody>
      </p:sp>
    </p:spTree>
    <p:extLst>
      <p:ext uri="{BB962C8B-B14F-4D97-AF65-F5344CB8AC3E}">
        <p14:creationId xmlns:p14="http://schemas.microsoft.com/office/powerpoint/2010/main" val="173084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94DDD-FC60-C7A8-5BC4-74C11CFF2DF5}"/>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E4E0F2FE-7CCC-0F27-9AC7-B8E0F94BD54E}"/>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072E6489-06A4-73D2-395B-CBFAA9B8D076}"/>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C15A3150-61B2-8CED-C354-876A19F25348}"/>
              </a:ext>
            </a:extLst>
          </p:cNvPr>
          <p:cNvSpPr txBox="1"/>
          <p:nvPr/>
        </p:nvSpPr>
        <p:spPr>
          <a:xfrm>
            <a:off x="3982720" y="166826"/>
            <a:ext cx="7739527" cy="4708981"/>
          </a:xfrm>
          <a:prstGeom prst="rect">
            <a:avLst/>
          </a:prstGeom>
          <a:noFill/>
        </p:spPr>
        <p:txBody>
          <a:bodyPr wrap="square" rtlCol="0">
            <a:spAutoFit/>
          </a:bodyPr>
          <a:lstStyle/>
          <a:p>
            <a:pPr algn="ctr"/>
            <a:r>
              <a:rPr lang="it-IT" sz="2000" b="1" dirty="0">
                <a:solidFill>
                  <a:schemeClr val="tx2"/>
                </a:solidFill>
                <a:latin typeface="Barlow" panose="00000500000000000000" pitchFamily="2" charset="0"/>
              </a:rPr>
              <a:t>Articolo 124-bis (Verifica del merito creditizio)</a:t>
            </a:r>
          </a:p>
          <a:p>
            <a:pPr algn="just"/>
            <a:endParaRPr lang="it-IT" sz="2000" dirty="0">
              <a:latin typeface="Barlow" panose="00000500000000000000" pitchFamily="2" charset="0"/>
            </a:endParaRPr>
          </a:p>
          <a:p>
            <a:pPr algn="just"/>
            <a:r>
              <a:rPr lang="it-IT" sz="2000" i="1" dirty="0">
                <a:latin typeface="Barlow" panose="00000500000000000000" pitchFamily="2" charset="0"/>
              </a:rPr>
              <a:t>2-bis. Qualora la valutazione del merito creditizio si fondi, </a:t>
            </a:r>
            <a:r>
              <a:rPr lang="it-IT" sz="2000" b="1" i="1" dirty="0">
                <a:solidFill>
                  <a:schemeClr val="tx2"/>
                </a:solidFill>
                <a:latin typeface="Barlow" panose="00000500000000000000" pitchFamily="2" charset="0"/>
              </a:rPr>
              <a:t>anche solo in parte,</a:t>
            </a:r>
            <a:r>
              <a:rPr lang="it-IT" sz="2000" i="1" dirty="0">
                <a:latin typeface="Barlow" panose="00000500000000000000" pitchFamily="2" charset="0"/>
              </a:rPr>
              <a:t> sul trattamento automatizzato di dati personali del consumatore, questi </a:t>
            </a:r>
            <a:r>
              <a:rPr lang="it-IT" sz="2000" b="1" i="1" dirty="0">
                <a:solidFill>
                  <a:schemeClr val="tx2"/>
                </a:solidFill>
                <a:latin typeface="Barlow" panose="00000500000000000000" pitchFamily="2" charset="0"/>
              </a:rPr>
              <a:t>ha diritto di chiedere e ottenere dal finanziatore l’intervento umano</a:t>
            </a:r>
            <a:r>
              <a:rPr lang="it-IT" sz="2000" i="1" dirty="0">
                <a:latin typeface="Barlow" panose="00000500000000000000" pitchFamily="2" charset="0"/>
              </a:rPr>
              <a:t>, ossia: </a:t>
            </a:r>
          </a:p>
          <a:p>
            <a:pPr algn="just"/>
            <a:endParaRPr lang="it-IT" sz="2000" i="1" dirty="0">
              <a:latin typeface="Barlow" panose="00000500000000000000" pitchFamily="2" charset="0"/>
            </a:endParaRPr>
          </a:p>
          <a:p>
            <a:pPr marL="457200" indent="-457200" algn="just">
              <a:buAutoNum type="alphaLcParenR"/>
            </a:pPr>
            <a:r>
              <a:rPr lang="it-IT" sz="2000" i="1" dirty="0">
                <a:latin typeface="Barlow" panose="00000500000000000000" pitchFamily="2" charset="0"/>
              </a:rPr>
              <a:t>chiedere e ottenere dal finanziatore una spiegazione chiara e comprensibile della valutazione del merito creditizio, compresi la logica e i rischi derivanti dal trattamento automatizzato dei dati personali nonché la rilevanza e gli effetti sulla decisione;  </a:t>
            </a:r>
          </a:p>
          <a:p>
            <a:pPr marL="457200" indent="-457200" algn="just">
              <a:buAutoNum type="alphaLcParenR"/>
            </a:pPr>
            <a:r>
              <a:rPr lang="it-IT" sz="2000" b="1" i="1" dirty="0">
                <a:solidFill>
                  <a:schemeClr val="tx2"/>
                </a:solidFill>
                <a:latin typeface="Barlow" panose="00000500000000000000" pitchFamily="2" charset="0"/>
              </a:rPr>
              <a:t>esprimere la propria opinione </a:t>
            </a:r>
            <a:r>
              <a:rPr lang="it-IT" sz="2000" i="1" dirty="0">
                <a:latin typeface="Barlow" panose="00000500000000000000" pitchFamily="2" charset="0"/>
              </a:rPr>
              <a:t>al finanziatore; </a:t>
            </a:r>
          </a:p>
          <a:p>
            <a:pPr marL="457200" indent="-457200" algn="just">
              <a:buAutoNum type="alphaLcParenR"/>
            </a:pPr>
            <a:r>
              <a:rPr lang="it-IT" sz="2000" b="1" i="1" dirty="0">
                <a:solidFill>
                  <a:schemeClr val="tx2"/>
                </a:solidFill>
                <a:latin typeface="Barlow" panose="00000500000000000000" pitchFamily="2" charset="0"/>
              </a:rPr>
              <a:t>chiedere un riesame </a:t>
            </a:r>
            <a:r>
              <a:rPr lang="it-IT" sz="2000" i="1" dirty="0">
                <a:latin typeface="Barlow" panose="00000500000000000000" pitchFamily="2" charset="0"/>
              </a:rPr>
              <a:t>della valutazione del merito creditizio e della decisione relativa alla concessione del credito da parte del finanziatore. </a:t>
            </a:r>
          </a:p>
        </p:txBody>
      </p:sp>
    </p:spTree>
    <p:extLst>
      <p:ext uri="{BB962C8B-B14F-4D97-AF65-F5344CB8AC3E}">
        <p14:creationId xmlns:p14="http://schemas.microsoft.com/office/powerpoint/2010/main" val="1240924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21613-20B2-4BFC-CD50-DEEEE4652080}"/>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B7A6F146-5122-B2D5-3C9E-B746E645CC1A}"/>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2382B055-A219-FC38-B4C3-2F5C0638F05A}"/>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337317B7-E4CF-8DB9-44A2-2936523007D8}"/>
              </a:ext>
            </a:extLst>
          </p:cNvPr>
          <p:cNvSpPr txBox="1"/>
          <p:nvPr/>
        </p:nvSpPr>
        <p:spPr>
          <a:xfrm>
            <a:off x="3982720" y="166826"/>
            <a:ext cx="7739527" cy="6417141"/>
          </a:xfrm>
          <a:prstGeom prst="rect">
            <a:avLst/>
          </a:prstGeom>
          <a:noFill/>
        </p:spPr>
        <p:txBody>
          <a:bodyPr wrap="square" rtlCol="0">
            <a:spAutoFit/>
          </a:bodyPr>
          <a:lstStyle/>
          <a:p>
            <a:pPr algn="ctr"/>
            <a:r>
              <a:rPr lang="it-IT" sz="2000" b="1" dirty="0">
                <a:solidFill>
                  <a:schemeClr val="tx2"/>
                </a:solidFill>
                <a:latin typeface="Barlow" panose="00000500000000000000" pitchFamily="2" charset="0"/>
              </a:rPr>
              <a:t>Articolo 124-bis (Verifica del merito creditizio)</a:t>
            </a:r>
          </a:p>
          <a:p>
            <a:pPr algn="just"/>
            <a:r>
              <a:rPr lang="it-IT" sz="1700" i="1" dirty="0">
                <a:latin typeface="Barlow" panose="00000500000000000000" pitchFamily="2" charset="0"/>
              </a:rPr>
              <a:t>2-ter. Qualora la valutazione del merito creditizio si fondi, anche solo in parte, sul trattamento automatizzato di dati personali del consumatore ad opera di un </a:t>
            </a:r>
            <a:r>
              <a:rPr lang="it-IT" sz="1700" b="1" i="1" dirty="0">
                <a:solidFill>
                  <a:schemeClr val="tx2"/>
                </a:solidFill>
                <a:latin typeface="Barlow" panose="00000500000000000000" pitchFamily="2" charset="0"/>
              </a:rPr>
              <a:t>terzo incaricato dal finanziatore</a:t>
            </a:r>
            <a:r>
              <a:rPr lang="it-IT" sz="1700" i="1" dirty="0">
                <a:latin typeface="Barlow" panose="00000500000000000000" pitchFamily="2" charset="0"/>
              </a:rPr>
              <a:t>, quest’ultimo adotta le misure necessarie per acquisire dal terzo tutte le informazioni necessarie ai fini della spiegazione di cui al comma 2-bis, lettera a). </a:t>
            </a:r>
          </a:p>
          <a:p>
            <a:pPr algn="just"/>
            <a:endParaRPr lang="it-IT" sz="1700" i="1" dirty="0">
              <a:latin typeface="Barlow" panose="00000500000000000000" pitchFamily="2" charset="0"/>
            </a:endParaRPr>
          </a:p>
          <a:p>
            <a:pPr algn="just"/>
            <a:r>
              <a:rPr lang="it-IT" sz="1700" i="1" dirty="0">
                <a:latin typeface="Barlow" panose="00000500000000000000" pitchFamily="2" charset="0"/>
              </a:rPr>
              <a:t>2-quater. Il </a:t>
            </a:r>
            <a:r>
              <a:rPr lang="it-IT" sz="1700" b="1" i="1" dirty="0">
                <a:solidFill>
                  <a:schemeClr val="tx2"/>
                </a:solidFill>
                <a:latin typeface="Barlow" panose="00000500000000000000" pitchFamily="2" charset="0"/>
              </a:rPr>
              <a:t>finanziatore informa il consumatore dei diritti di cui al comma 2-bis prima dell’avvio del trattamento automatizzato dei suoi dati personali su cui si fonderà la valutazione del merito creditizio</a:t>
            </a:r>
            <a:r>
              <a:rPr lang="it-IT" sz="1700" i="1" dirty="0">
                <a:latin typeface="Barlow" panose="00000500000000000000" pitchFamily="2" charset="0"/>
              </a:rPr>
              <a:t>. Se del caso, il finanziatore informa altresì il consumatore della circostanza che il trattamento automatizzato dei suoi dati personali </a:t>
            </a:r>
            <a:r>
              <a:rPr lang="it-IT" sz="1700" b="1" i="1" dirty="0">
                <a:solidFill>
                  <a:schemeClr val="tx2"/>
                </a:solidFill>
                <a:latin typeface="Barlow" panose="00000500000000000000" pitchFamily="2" charset="0"/>
              </a:rPr>
              <a:t>sarà svolto da un terzo.</a:t>
            </a:r>
          </a:p>
          <a:p>
            <a:pPr algn="just"/>
            <a:endParaRPr lang="it-IT" sz="1700" i="1" dirty="0">
              <a:latin typeface="Barlow" panose="00000500000000000000" pitchFamily="2" charset="0"/>
            </a:endParaRPr>
          </a:p>
          <a:p>
            <a:pPr algn="just"/>
            <a:r>
              <a:rPr lang="it-IT" sz="1700" i="1" dirty="0">
                <a:latin typeface="Barlow" panose="00000500000000000000" pitchFamily="2" charset="0"/>
              </a:rPr>
              <a:t>2-quinquies. Restano fermi gli </a:t>
            </a:r>
            <a:r>
              <a:rPr lang="it-IT" sz="1700" b="1" i="1" dirty="0">
                <a:solidFill>
                  <a:schemeClr val="tx2"/>
                </a:solidFill>
                <a:latin typeface="Barlow" panose="00000500000000000000" pitchFamily="2" charset="0"/>
              </a:rPr>
              <a:t>ulteriori diritti esercitabili </a:t>
            </a:r>
            <a:r>
              <a:rPr lang="it-IT" sz="1700" i="1" dirty="0">
                <a:latin typeface="Barlow" panose="00000500000000000000" pitchFamily="2" charset="0"/>
              </a:rPr>
              <a:t>dal consumatore nei confronti del titolare del trattamento automatizzato, ai sensi del Regolamento (UE) 2016/679. </a:t>
            </a:r>
          </a:p>
          <a:p>
            <a:pPr algn="just"/>
            <a:r>
              <a:rPr lang="it-IT" sz="1700" i="1" dirty="0">
                <a:latin typeface="Barlow" panose="00000500000000000000" pitchFamily="2" charset="0"/>
              </a:rPr>
              <a:t>2-sexies. Quando la </a:t>
            </a:r>
            <a:r>
              <a:rPr lang="it-IT" sz="1700" b="1" i="1" dirty="0">
                <a:solidFill>
                  <a:schemeClr val="tx2"/>
                </a:solidFill>
                <a:latin typeface="Barlow" panose="00000500000000000000" pitchFamily="2" charset="0"/>
              </a:rPr>
              <a:t>domanda di credito è respinta, </a:t>
            </a:r>
            <a:r>
              <a:rPr lang="it-IT" sz="1700" i="1" dirty="0">
                <a:latin typeface="Barlow" panose="00000500000000000000" pitchFamily="2" charset="0"/>
              </a:rPr>
              <a:t>il finanziatore informa il consumatore senza indugio del rifiuto e, se del caso, indirizza il consumatore a servizi di consulenza sul debito facilmente accessibili. </a:t>
            </a:r>
            <a:r>
              <a:rPr lang="it-IT" sz="1700" b="1" i="1" dirty="0">
                <a:solidFill>
                  <a:schemeClr val="tx2"/>
                </a:solidFill>
                <a:latin typeface="Barlow" panose="00000500000000000000" pitchFamily="2" charset="0"/>
              </a:rPr>
              <a:t>Se del caso</a:t>
            </a:r>
            <a:r>
              <a:rPr lang="it-IT" sz="1700" i="1" dirty="0">
                <a:latin typeface="Barlow" panose="00000500000000000000" pitchFamily="2" charset="0"/>
              </a:rPr>
              <a:t>, informa il consumatore del fatto che la decisione è basata sul trattamento automatizzato di dati, dei suoi diritti ai sensi del comma 2-bis e della </a:t>
            </a:r>
            <a:r>
              <a:rPr lang="it-IT" sz="1700" b="1" i="1" dirty="0">
                <a:solidFill>
                  <a:schemeClr val="tx2"/>
                </a:solidFill>
                <a:latin typeface="Barlow" panose="00000500000000000000" pitchFamily="2" charset="0"/>
              </a:rPr>
              <a:t>procedura per chiedere un riesame della decisione.</a:t>
            </a:r>
            <a:r>
              <a:rPr lang="it-IT" sz="1700" i="1" dirty="0">
                <a:latin typeface="Barlow" panose="00000500000000000000" pitchFamily="2" charset="0"/>
              </a:rPr>
              <a:t> </a:t>
            </a:r>
          </a:p>
          <a:p>
            <a:pPr algn="just"/>
            <a:r>
              <a:rPr lang="it-IT" sz="1700" i="1" dirty="0">
                <a:latin typeface="Barlow" panose="00000500000000000000" pitchFamily="2" charset="0"/>
              </a:rPr>
              <a:t>3. La Banca d’Italia, in conformità alle deliberazioni del CICR, detta </a:t>
            </a:r>
            <a:r>
              <a:rPr lang="it-IT" sz="1700" b="1" i="1" dirty="0">
                <a:solidFill>
                  <a:schemeClr val="tx2"/>
                </a:solidFill>
                <a:latin typeface="Barlow" panose="00000500000000000000" pitchFamily="2" charset="0"/>
              </a:rPr>
              <a:t>disposizioni attuative </a:t>
            </a:r>
            <a:r>
              <a:rPr lang="it-IT" sz="1700" i="1" dirty="0">
                <a:latin typeface="Barlow" panose="00000500000000000000" pitchFamily="2" charset="0"/>
              </a:rPr>
              <a:t>del presente articolo.  </a:t>
            </a:r>
          </a:p>
        </p:txBody>
      </p:sp>
    </p:spTree>
    <p:extLst>
      <p:ext uri="{BB962C8B-B14F-4D97-AF65-F5344CB8AC3E}">
        <p14:creationId xmlns:p14="http://schemas.microsoft.com/office/powerpoint/2010/main" val="135051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31619-74B1-9098-74BA-7C42609C0AE7}"/>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C5623112-5293-6116-C993-B9BE098BB6F4}"/>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A13BD6E0-EBAF-2AF6-C7D5-F3A7AA820326}"/>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3DCCBB5A-F05B-560B-9877-030753FCB59A}"/>
              </a:ext>
            </a:extLst>
          </p:cNvPr>
          <p:cNvSpPr txBox="1"/>
          <p:nvPr/>
        </p:nvSpPr>
        <p:spPr>
          <a:xfrm>
            <a:off x="3982720" y="166826"/>
            <a:ext cx="7739527" cy="6217087"/>
          </a:xfrm>
          <a:prstGeom prst="rect">
            <a:avLst/>
          </a:prstGeom>
          <a:noFill/>
        </p:spPr>
        <p:txBody>
          <a:bodyPr wrap="square" rtlCol="0">
            <a:spAutoFit/>
          </a:bodyPr>
          <a:lstStyle/>
          <a:p>
            <a:pPr algn="ctr"/>
            <a:r>
              <a:rPr lang="it-IT" sz="2000" b="1" dirty="0">
                <a:solidFill>
                  <a:schemeClr val="tx2"/>
                </a:solidFill>
                <a:latin typeface="Barlow" panose="00000500000000000000" pitchFamily="2" charset="0"/>
              </a:rPr>
              <a:t>Codice centrali rischi private</a:t>
            </a:r>
          </a:p>
          <a:p>
            <a:pPr algn="just"/>
            <a:r>
              <a:rPr lang="it-IT" b="1" i="1" dirty="0">
                <a:solidFill>
                  <a:schemeClr val="tx2"/>
                </a:solidFill>
                <a:latin typeface="Barlow" panose="00000500000000000000" pitchFamily="2" charset="0"/>
              </a:rPr>
              <a:t>Articolo 10, comma 1, lettera d)</a:t>
            </a:r>
          </a:p>
          <a:p>
            <a:pPr algn="just"/>
            <a:r>
              <a:rPr lang="it-IT" dirty="0">
                <a:latin typeface="Barlow" panose="00000500000000000000" pitchFamily="2" charset="0"/>
              </a:rPr>
              <a:t>Quando la richiesta non è accolta, l’interessato può richiedere al partecipante se, per istruire la richiesta, ha consultato dati relativi a esiti, indicatori o punteggi di tipo negativo ottenuti mediante trattamenti o processi decisionali automatizzati di scoring e di fornirgli tali dati, nonché una spiegazione delle logiche di funzionamento dei sistemi utilizzati e delle principali tipologie di fattori tenuti in considerazione nell’elaborazione. </a:t>
            </a:r>
          </a:p>
          <a:p>
            <a:pPr algn="just"/>
            <a:endParaRPr lang="it-IT" i="1" dirty="0">
              <a:latin typeface="Barlow" panose="00000500000000000000" pitchFamily="2" charset="0"/>
            </a:endParaRPr>
          </a:p>
          <a:p>
            <a:pPr algn="just"/>
            <a:r>
              <a:rPr lang="it-IT" b="1" i="1" dirty="0">
                <a:solidFill>
                  <a:schemeClr val="tx2"/>
                </a:solidFill>
                <a:latin typeface="Barlow" panose="00000500000000000000" pitchFamily="2" charset="0"/>
              </a:rPr>
              <a:t>Articolo 6, comma 7</a:t>
            </a:r>
          </a:p>
          <a:p>
            <a:pPr algn="just"/>
            <a:r>
              <a:rPr lang="it-IT" dirty="0">
                <a:latin typeface="Barlow" panose="00000500000000000000" pitchFamily="2" charset="0"/>
              </a:rPr>
              <a:t>Quando la richiesta di credito o di un servizio o prodotto non è accolta, il partecipante comunica all’interessato se, per istruire la richiesta, ha consultato dati personali relativi ad informazioni di tipo negativo in uno o più SIC, indicandogli gli estremi identificativi del SIC da cui sono state rilevate tali informazioni e del relativo gestore. </a:t>
            </a:r>
          </a:p>
          <a:p>
            <a:pPr algn="just"/>
            <a:endParaRPr lang="it-IT" dirty="0">
              <a:latin typeface="Barlow" panose="00000500000000000000" pitchFamily="2" charset="0"/>
            </a:endParaRPr>
          </a:p>
          <a:p>
            <a:pPr algn="just"/>
            <a:r>
              <a:rPr lang="it-IT" b="1" i="1" dirty="0">
                <a:solidFill>
                  <a:schemeClr val="tx2"/>
                </a:solidFill>
                <a:latin typeface="Barlow" panose="00000500000000000000" pitchFamily="2" charset="0"/>
              </a:rPr>
              <a:t>Articolo 11, comma 1, lettera (c)</a:t>
            </a:r>
          </a:p>
          <a:p>
            <a:pPr algn="just"/>
            <a:r>
              <a:rPr lang="it-IT" dirty="0">
                <a:latin typeface="Barlow" panose="00000500000000000000" pitchFamily="2" charset="0"/>
              </a:rPr>
              <a:t>Quando la richiesta non è accolta, l’interessato può richiedere al partecipante se, per istruire la richiesta di credito, ha consultato anche dati personali di tipo negativo nelle banche pubbliche ed ottenere dettagli circa la fonte da cui provengono i dati medesimi e gli estremi identificativi del gestore del SIC che ha fornito tali informazioni.</a:t>
            </a:r>
            <a:endParaRPr lang="it-IT" i="1" dirty="0">
              <a:latin typeface="Barlow" panose="00000500000000000000" pitchFamily="2" charset="0"/>
            </a:endParaRPr>
          </a:p>
        </p:txBody>
      </p:sp>
    </p:spTree>
    <p:extLst>
      <p:ext uri="{BB962C8B-B14F-4D97-AF65-F5344CB8AC3E}">
        <p14:creationId xmlns:p14="http://schemas.microsoft.com/office/powerpoint/2010/main" val="227485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100F3-FCC4-A5D6-840B-96D9DF7B2755}"/>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1393DFFA-E64C-8C58-1691-F9D107C2CBAF}"/>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17D918A7-82AE-DDA8-B05D-FB1222B9320D}"/>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2808CC6A-D091-EBF0-7836-E271F5787E8B}"/>
              </a:ext>
            </a:extLst>
          </p:cNvPr>
          <p:cNvSpPr txBox="1"/>
          <p:nvPr/>
        </p:nvSpPr>
        <p:spPr>
          <a:xfrm>
            <a:off x="3982720" y="166826"/>
            <a:ext cx="7739527" cy="2862322"/>
          </a:xfrm>
          <a:prstGeom prst="rect">
            <a:avLst/>
          </a:prstGeom>
          <a:noFill/>
        </p:spPr>
        <p:txBody>
          <a:bodyPr wrap="square" rtlCol="0">
            <a:spAutoFit/>
          </a:bodyPr>
          <a:lstStyle/>
          <a:p>
            <a:pPr algn="just"/>
            <a:endParaRPr lang="it-IT" sz="2000" dirty="0">
              <a:latin typeface="Barlow" panose="00000500000000000000" pitchFamily="2" charset="0"/>
            </a:endParaRPr>
          </a:p>
          <a:p>
            <a:pPr algn="ctr"/>
            <a:r>
              <a:rPr lang="it-IT" sz="2000" b="1" dirty="0">
                <a:solidFill>
                  <a:schemeClr val="tx2"/>
                </a:solidFill>
                <a:latin typeface="Barlow" panose="00000500000000000000" pitchFamily="2" charset="0"/>
              </a:rPr>
              <a:t>Articolo 127-ter (Valutazione del merito creditizio fondata sul trattamento automatizzato di dati personali del cliente) </a:t>
            </a:r>
          </a:p>
          <a:p>
            <a:pPr algn="just"/>
            <a:endParaRPr lang="it-IT" sz="2000" dirty="0">
              <a:latin typeface="Barlow" panose="00000500000000000000" pitchFamily="2" charset="0"/>
            </a:endParaRPr>
          </a:p>
          <a:p>
            <a:pPr algn="just"/>
            <a:r>
              <a:rPr lang="it-IT" sz="2000" i="1" dirty="0">
                <a:latin typeface="Barlow" panose="00000500000000000000" pitchFamily="2" charset="0"/>
              </a:rPr>
              <a:t>1. Quando la valutazione del merito creditizio svolta ai fini della stipula di un contratto di credito si fonda, </a:t>
            </a:r>
            <a:r>
              <a:rPr lang="it-IT" sz="2000" b="1" i="1" dirty="0">
                <a:solidFill>
                  <a:schemeClr val="tx2"/>
                </a:solidFill>
                <a:latin typeface="Barlow" panose="00000500000000000000" pitchFamily="2" charset="0"/>
              </a:rPr>
              <a:t>anche solo in parte</a:t>
            </a:r>
            <a:r>
              <a:rPr lang="it-IT" sz="2000" i="1" dirty="0">
                <a:latin typeface="Barlow" panose="00000500000000000000" pitchFamily="2" charset="0"/>
              </a:rPr>
              <a:t>, sul trattamento automatizzato di dati personali del cliente, si applica quanto stabilito dall’art. 124-bis, commi da 2-bis a 2-sexies e 3, [</a:t>
            </a:r>
            <a:r>
              <a:rPr lang="it-IT" sz="2000" b="1" i="1" dirty="0">
                <a:solidFill>
                  <a:schemeClr val="tx2"/>
                </a:solidFill>
                <a:latin typeface="Barlow" panose="00000500000000000000" pitchFamily="2" charset="0"/>
              </a:rPr>
              <a:t>anche ai fini dell’art. 22, par. 2, lett. b), del Regolamento (UE) 2016/679</a:t>
            </a:r>
            <a:r>
              <a:rPr lang="it-IT" sz="2000" i="1" dirty="0">
                <a:latin typeface="Barlow" panose="00000500000000000000" pitchFamily="2" charset="0"/>
              </a:rPr>
              <a:t>]. </a:t>
            </a:r>
          </a:p>
        </p:txBody>
      </p:sp>
    </p:spTree>
    <p:extLst>
      <p:ext uri="{BB962C8B-B14F-4D97-AF65-F5344CB8AC3E}">
        <p14:creationId xmlns:p14="http://schemas.microsoft.com/office/powerpoint/2010/main" val="211765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5523A-1F42-873A-A2C7-CD22EFA8D20C}"/>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3E5DA471-F8B2-E474-389B-14FB199406E9}"/>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4" name="CasellaDiTesto 3">
            <a:extLst>
              <a:ext uri="{FF2B5EF4-FFF2-40B4-BE49-F238E27FC236}">
                <a16:creationId xmlns:a16="http://schemas.microsoft.com/office/drawing/2014/main" id="{33888514-C7F0-A2CF-5969-9889C930D96C}"/>
              </a:ext>
            </a:extLst>
          </p:cNvPr>
          <p:cNvSpPr txBox="1"/>
          <p:nvPr/>
        </p:nvSpPr>
        <p:spPr>
          <a:xfrm>
            <a:off x="304800" y="2870476"/>
            <a:ext cx="5984240" cy="954107"/>
          </a:xfrm>
          <a:prstGeom prst="rect">
            <a:avLst/>
          </a:prstGeom>
          <a:noFill/>
        </p:spPr>
        <p:txBody>
          <a:bodyPr wrap="square" rtlCol="0">
            <a:spAutoFit/>
          </a:bodyPr>
          <a:lstStyle/>
          <a:p>
            <a:r>
              <a:rPr lang="it-IT" sz="2800" b="1" dirty="0">
                <a:solidFill>
                  <a:schemeClr val="tx2"/>
                </a:solidFill>
                <a:latin typeface="PLAYFAIR DISPLAY BOLD ROMAN" pitchFamily="2" charset="77"/>
              </a:rPr>
              <a:t>Le modifiche alle procedure di valutazione del merito creditizio.</a:t>
            </a:r>
          </a:p>
        </p:txBody>
      </p:sp>
      <p:pic>
        <p:nvPicPr>
          <p:cNvPr id="6" name="Immagine 5" descr="Immagine che contiene sfocatura&#10;&#10;Descrizione generata automaticamente">
            <a:extLst>
              <a:ext uri="{FF2B5EF4-FFF2-40B4-BE49-F238E27FC236}">
                <a16:creationId xmlns:a16="http://schemas.microsoft.com/office/drawing/2014/main" id="{C9BEF57A-7168-226D-0B72-D94E54DBC3C1}"/>
              </a:ext>
            </a:extLst>
          </p:cNvPr>
          <p:cNvPicPr>
            <a:picLocks noChangeAspect="1"/>
          </p:cNvPicPr>
          <p:nvPr/>
        </p:nvPicPr>
        <p:blipFill>
          <a:blip r:embed="rId3"/>
          <a:stretch>
            <a:fillRect/>
          </a:stretch>
        </p:blipFill>
        <p:spPr>
          <a:xfrm>
            <a:off x="6289040" y="1492601"/>
            <a:ext cx="5786525" cy="3857683"/>
          </a:xfrm>
          <a:prstGeom prst="rect">
            <a:avLst/>
          </a:prstGeom>
        </p:spPr>
      </p:pic>
    </p:spTree>
    <p:extLst>
      <p:ext uri="{BB962C8B-B14F-4D97-AF65-F5344CB8AC3E}">
        <p14:creationId xmlns:p14="http://schemas.microsoft.com/office/powerpoint/2010/main" val="3440521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77CB0-4508-845C-2C96-AD71E5ADD9C2}"/>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AE423CAD-B0BE-6B70-44F3-C6A07EBCB398}"/>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806EB83E-E9DD-3A65-1318-AAAF59EC51A7}"/>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C491FE8A-88BA-F62C-A90E-6369BE7313D6}"/>
              </a:ext>
            </a:extLst>
          </p:cNvPr>
          <p:cNvSpPr txBox="1"/>
          <p:nvPr/>
        </p:nvSpPr>
        <p:spPr>
          <a:xfrm>
            <a:off x="3982720" y="166826"/>
            <a:ext cx="7739527" cy="6494085"/>
          </a:xfrm>
          <a:prstGeom prst="rect">
            <a:avLst/>
          </a:prstGeom>
          <a:noFill/>
        </p:spPr>
        <p:txBody>
          <a:bodyPr wrap="square" rtlCol="0">
            <a:spAutoFit/>
          </a:bodyPr>
          <a:lstStyle/>
          <a:p>
            <a:pPr algn="ctr"/>
            <a:r>
              <a:rPr lang="it-IT" sz="1600" b="1" dirty="0">
                <a:solidFill>
                  <a:schemeClr val="tx2"/>
                </a:solidFill>
                <a:latin typeface="Barlow" panose="00000500000000000000" pitchFamily="2" charset="0"/>
              </a:rPr>
              <a:t>Articolo 124-bis (Verifica del merito creditizio)</a:t>
            </a:r>
          </a:p>
          <a:p>
            <a:pPr algn="just"/>
            <a:endParaRPr lang="it-IT" sz="1600" dirty="0">
              <a:latin typeface="Barlow" panose="00000500000000000000" pitchFamily="2" charset="0"/>
            </a:endParaRPr>
          </a:p>
          <a:p>
            <a:pPr algn="just"/>
            <a:r>
              <a:rPr lang="it-IT" sz="1600" dirty="0">
                <a:latin typeface="Barlow" panose="00000500000000000000" pitchFamily="2" charset="0"/>
              </a:rPr>
              <a:t>1-bis. La valutazione del merito creditizio è effettuata sulla base delle </a:t>
            </a:r>
            <a:r>
              <a:rPr lang="it-IT" sz="1600" b="1" dirty="0">
                <a:solidFill>
                  <a:srgbClr val="002060"/>
                </a:solidFill>
                <a:latin typeface="Barlow" panose="00000500000000000000" pitchFamily="2" charset="0"/>
              </a:rPr>
              <a:t>informazioni sulla situazione economica e finanziaria</a:t>
            </a:r>
            <a:r>
              <a:rPr lang="it-IT" sz="1600" dirty="0">
                <a:latin typeface="Barlow" panose="00000500000000000000" pitchFamily="2" charset="0"/>
              </a:rPr>
              <a:t> del consumatore </a:t>
            </a:r>
            <a:r>
              <a:rPr lang="it-IT" sz="1600" b="1" dirty="0">
                <a:solidFill>
                  <a:schemeClr val="tx2"/>
                </a:solidFill>
                <a:latin typeface="Barlow" panose="00000500000000000000" pitchFamily="2" charset="0"/>
              </a:rPr>
              <a:t>necessarie e proporzionate rispetto alla natura, alla durata, al valore e ai rischi del credito per il consumatore e che non includono le categorie particolari di dati di cui all'articolo 9, paragrafo 1, del regolamento (UE) 2016/679</a:t>
            </a:r>
            <a:r>
              <a:rPr lang="it-IT" sz="1600" dirty="0">
                <a:latin typeface="Barlow" panose="00000500000000000000" pitchFamily="2" charset="0"/>
              </a:rPr>
              <a:t>. Tali informazioni sono ottenute da pertinenti fonti interne o esterne, incluso </a:t>
            </a:r>
            <a:r>
              <a:rPr lang="it-IT" sz="1600" b="1" dirty="0">
                <a:solidFill>
                  <a:srgbClr val="002060"/>
                </a:solidFill>
                <a:latin typeface="Barlow" panose="00000500000000000000" pitchFamily="2" charset="0"/>
              </a:rPr>
              <a:t>il consumatore stesso </a:t>
            </a:r>
            <a:r>
              <a:rPr lang="it-IT" sz="1600" dirty="0">
                <a:latin typeface="Barlow" panose="00000500000000000000" pitchFamily="2" charset="0"/>
              </a:rPr>
              <a:t>e, ove necessario, sulla base della consultazione di </a:t>
            </a:r>
            <a:r>
              <a:rPr lang="it-IT" sz="1600" b="1" dirty="0">
                <a:solidFill>
                  <a:schemeClr val="tx2"/>
                </a:solidFill>
                <a:latin typeface="Barlow" panose="00000500000000000000" pitchFamily="2" charset="0"/>
              </a:rPr>
              <a:t>una banca dati</a:t>
            </a:r>
            <a:r>
              <a:rPr lang="it-IT" sz="1600" dirty="0">
                <a:latin typeface="Barlow" panose="00000500000000000000" pitchFamily="2" charset="0"/>
              </a:rPr>
              <a:t> pertinente e sono opportunamente verificate. </a:t>
            </a:r>
            <a:r>
              <a:rPr lang="it-IT" sz="1600" b="1" dirty="0">
                <a:solidFill>
                  <a:schemeClr val="tx2"/>
                </a:solidFill>
                <a:latin typeface="Barlow" panose="00000500000000000000" pitchFamily="2" charset="0"/>
              </a:rPr>
              <a:t>A questi fini non sono considerate fonti esterne i social network</a:t>
            </a:r>
            <a:r>
              <a:rPr lang="it-IT" sz="1600" dirty="0">
                <a:latin typeface="Barlow" panose="00000500000000000000" pitchFamily="2" charset="0"/>
              </a:rPr>
              <a:t>. L’intermediario del credito che abbia ottenuto dal consumatore informazioni necessarie alla valutazione del merito creditizio, le trasmette al finanziatore. </a:t>
            </a:r>
          </a:p>
          <a:p>
            <a:pPr algn="just"/>
            <a:r>
              <a:rPr lang="it-IT" sz="1600" dirty="0">
                <a:latin typeface="Barlow" panose="00000500000000000000" pitchFamily="2" charset="0"/>
              </a:rPr>
              <a:t>1-ter. Fermo restando quanto previsto dalla normativa prudenziale applicabile ai finanziatori, i finanziatori </a:t>
            </a:r>
            <a:r>
              <a:rPr lang="it-IT" sz="1600" b="1" dirty="0">
                <a:solidFill>
                  <a:schemeClr val="tx2"/>
                </a:solidFill>
                <a:latin typeface="Barlow" panose="00000500000000000000" pitchFamily="2" charset="0"/>
              </a:rPr>
              <a:t>elaborano, documentano e tengono aggiornate le proprie procedure per la valutazione del merito creditizio e documentano e tengono aggiornate le informazioni di cui al comma 1-bis anche ai fini del presente articolo</a:t>
            </a:r>
            <a:r>
              <a:rPr lang="it-IT" sz="1600" dirty="0">
                <a:latin typeface="Barlow" panose="00000500000000000000" pitchFamily="2" charset="0"/>
              </a:rPr>
              <a:t>. </a:t>
            </a:r>
          </a:p>
          <a:p>
            <a:pPr algn="just"/>
            <a:r>
              <a:rPr lang="it-IT" sz="1600" dirty="0">
                <a:latin typeface="Barlow" panose="00000500000000000000" pitchFamily="2" charset="0"/>
              </a:rPr>
              <a:t>1-quater. </a:t>
            </a:r>
            <a:r>
              <a:rPr lang="it-IT" sz="1600" b="1" dirty="0">
                <a:solidFill>
                  <a:schemeClr val="tx2"/>
                </a:solidFill>
                <a:latin typeface="Barlow" panose="00000500000000000000" pitchFamily="2" charset="0"/>
              </a:rPr>
              <a:t>Il finanziatore eroga il credito al consumatore solo quando i risultati della valutazione del merito creditizio indicano che gli obblighi derivanti dal contratto di credito saranno verosimilmente adempiuti secondo le modalità prescritte dal medesimo contratto, tenendo conto dei fattori pertinenti</a:t>
            </a:r>
            <a:r>
              <a:rPr lang="it-IT" sz="1600" dirty="0">
                <a:latin typeface="Barlow" panose="00000500000000000000" pitchFamily="2" charset="0"/>
              </a:rPr>
              <a:t>. </a:t>
            </a:r>
          </a:p>
          <a:p>
            <a:pPr algn="just"/>
            <a:r>
              <a:rPr lang="it-IT" sz="1600" dirty="0">
                <a:latin typeface="Barlow" panose="00000500000000000000" pitchFamily="2" charset="0"/>
              </a:rPr>
              <a:t>1-quinquies. La circostanza che la valutazione del merito creditizio non sia stata effettuata correttamente non può costituire motivo per l’adozione di modifiche unilaterali svantaggiose per il consumatore ovvero per la risoluzione del contratto di credito da parte del finanziatore, salvo che il consumatore abbia intenzionalmente omesso di fornire le informazioni previste dal comma 1-bis o abbia fornito informazioni false. </a:t>
            </a:r>
            <a:endParaRPr lang="it-IT" sz="1600" i="1" dirty="0">
              <a:latin typeface="Barlow" panose="00000500000000000000" pitchFamily="2" charset="0"/>
            </a:endParaRPr>
          </a:p>
        </p:txBody>
      </p:sp>
    </p:spTree>
    <p:extLst>
      <p:ext uri="{BB962C8B-B14F-4D97-AF65-F5344CB8AC3E}">
        <p14:creationId xmlns:p14="http://schemas.microsoft.com/office/powerpoint/2010/main" val="560093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F31E7-63D7-72A2-1132-542232852841}"/>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4ECA815A-862C-87BC-0BDA-FDB43683B220}"/>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A59306B3-E8E5-86F5-28CA-5F3761148A0F}"/>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2D8E0071-8316-80BF-9386-CC51A80BBEBE}"/>
              </a:ext>
            </a:extLst>
          </p:cNvPr>
          <p:cNvSpPr txBox="1"/>
          <p:nvPr/>
        </p:nvSpPr>
        <p:spPr>
          <a:xfrm>
            <a:off x="3982720" y="166826"/>
            <a:ext cx="7739527" cy="6324808"/>
          </a:xfrm>
          <a:prstGeom prst="rect">
            <a:avLst/>
          </a:prstGeom>
          <a:noFill/>
        </p:spPr>
        <p:txBody>
          <a:bodyPr wrap="square" rtlCol="0">
            <a:spAutoFit/>
          </a:bodyPr>
          <a:lstStyle/>
          <a:p>
            <a:pPr algn="ctr"/>
            <a:r>
              <a:rPr lang="it-IT" sz="1500" b="1" dirty="0">
                <a:solidFill>
                  <a:schemeClr val="tx2"/>
                </a:solidFill>
                <a:latin typeface="Barlow" panose="00000500000000000000" pitchFamily="2" charset="0"/>
              </a:rPr>
              <a:t>Articolo 125 (Banche dati) </a:t>
            </a:r>
          </a:p>
          <a:p>
            <a:pPr algn="just"/>
            <a:r>
              <a:rPr lang="it-IT" sz="1500" i="1" dirty="0">
                <a:latin typeface="Barlow" panose="00000500000000000000" pitchFamily="2" charset="0"/>
              </a:rPr>
              <a:t>1.I gestori delle </a:t>
            </a:r>
            <a:r>
              <a:rPr lang="it-IT" sz="1500" b="1" i="1" dirty="0">
                <a:solidFill>
                  <a:srgbClr val="002060"/>
                </a:solidFill>
                <a:latin typeface="Barlow" panose="00000500000000000000" pitchFamily="2" charset="0"/>
              </a:rPr>
              <a:t>banche dati contenenti informazioni nominative sul credito </a:t>
            </a:r>
            <a:r>
              <a:rPr lang="it-IT" sz="1500" dirty="0">
                <a:latin typeface="Barlow" panose="00000500000000000000" pitchFamily="2" charset="0"/>
              </a:rPr>
              <a:t>(n.d.r.: banche dati pubbliche e private: Centrale dei rischi; SIC privati; eventuali altre banche dati creditizie usate per il merito creditizio) </a:t>
            </a:r>
            <a:r>
              <a:rPr lang="it-IT" sz="1500" i="1" dirty="0">
                <a:latin typeface="Barlow" panose="00000500000000000000" pitchFamily="2" charset="0"/>
              </a:rPr>
              <a:t>consentono l’accesso dei </a:t>
            </a:r>
            <a:r>
              <a:rPr lang="it-IT" sz="1500" b="1" i="1" dirty="0">
                <a:solidFill>
                  <a:srgbClr val="002060"/>
                </a:solidFill>
                <a:latin typeface="Barlow" panose="00000500000000000000" pitchFamily="2" charset="0"/>
              </a:rPr>
              <a:t>finanziatori degli Stati membri dell’Unione europea </a:t>
            </a:r>
            <a:r>
              <a:rPr lang="it-IT" sz="1500" i="1" dirty="0">
                <a:latin typeface="Barlow" panose="00000500000000000000" pitchFamily="2" charset="0"/>
              </a:rPr>
              <a:t>alle proprie banche dati a condizioni non discriminatorie rispetto a quelle previste per gli altri finanziatori abilitati nel territorio della Repubblica. Il CICR, sentito </a:t>
            </a:r>
            <a:r>
              <a:rPr lang="it-IT" sz="1500" b="1" i="1" dirty="0">
                <a:solidFill>
                  <a:srgbClr val="002060"/>
                </a:solidFill>
                <a:latin typeface="Barlow" panose="00000500000000000000" pitchFamily="2" charset="0"/>
              </a:rPr>
              <a:t>il Garante per la protezione dei dati personali, individua le condizioni di accesso</a:t>
            </a:r>
            <a:r>
              <a:rPr lang="it-IT" sz="1500" i="1" dirty="0">
                <a:latin typeface="Barlow" panose="00000500000000000000" pitchFamily="2" charset="0"/>
              </a:rPr>
              <a:t>, al fine di garantire il rispetto del principio di non discriminazione. </a:t>
            </a:r>
          </a:p>
          <a:p>
            <a:pPr algn="just"/>
            <a:r>
              <a:rPr lang="it-IT" sz="1500" b="1" i="1" dirty="0">
                <a:solidFill>
                  <a:srgbClr val="002060"/>
                </a:solidFill>
                <a:latin typeface="Barlow" panose="00000500000000000000" pitchFamily="2" charset="0"/>
              </a:rPr>
              <a:t>1-bis. Alle banche dati hanno accesso solo i finanziatori sottoposti a vigilanza e che osservano pienamente il regolamento (UE) 2016/679. </a:t>
            </a:r>
          </a:p>
          <a:p>
            <a:pPr algn="just"/>
            <a:r>
              <a:rPr lang="it-IT" sz="1500" i="1" dirty="0">
                <a:latin typeface="Barlow" panose="00000500000000000000" pitchFamily="2" charset="0"/>
              </a:rPr>
              <a:t>1-ter. Fermo quanto stabilito dai precedenti commi, l’accesso alla Centrale dei Rischi della Banca d’Italia </a:t>
            </a:r>
            <a:r>
              <a:rPr lang="it-IT" sz="1500" b="1" i="1" dirty="0">
                <a:solidFill>
                  <a:srgbClr val="002060"/>
                </a:solidFill>
                <a:latin typeface="Barlow" panose="00000500000000000000" pitchFamily="2" charset="0"/>
              </a:rPr>
              <a:t>è consentito ai soggetti indicati dalla Banca d’Italia </a:t>
            </a:r>
            <a:r>
              <a:rPr lang="it-IT" sz="1500" i="1" dirty="0">
                <a:latin typeface="Barlow" panose="00000500000000000000" pitchFamily="2" charset="0"/>
              </a:rPr>
              <a:t>con proprie disposizioni. </a:t>
            </a:r>
          </a:p>
          <a:p>
            <a:pPr algn="just"/>
            <a:r>
              <a:rPr lang="it-IT" sz="1500" i="1" dirty="0">
                <a:latin typeface="Barlow" panose="00000500000000000000" pitchFamily="2" charset="0"/>
              </a:rPr>
              <a:t>1-quater. Le banche dati contengono almeno informazioni sugli arretrati del consumatore nel rimborso del credito, sul tipo di credito e sull’identità del finanziatore. </a:t>
            </a:r>
          </a:p>
          <a:p>
            <a:pPr algn="just"/>
            <a:r>
              <a:rPr lang="it-IT" sz="1500" i="1" dirty="0">
                <a:latin typeface="Barlow" panose="00000500000000000000" pitchFamily="2" charset="0"/>
              </a:rPr>
              <a:t>1-quinquies. </a:t>
            </a:r>
            <a:r>
              <a:rPr lang="it-IT" sz="1500" b="1" i="1" dirty="0">
                <a:solidFill>
                  <a:srgbClr val="002060"/>
                </a:solidFill>
                <a:latin typeface="Barlow" panose="00000500000000000000" pitchFamily="2" charset="0"/>
              </a:rPr>
              <a:t>I finanziatori e gli intermediari del credito non trattano ai fini della valutazione del merito creditizio le categorie particolari di dati di cui all'articolo 9, paragrafo 1, del regolamento (UE) 2016/679 e i dati personali ottenuti dai social network. </a:t>
            </a:r>
            <a:r>
              <a:rPr lang="it-IT" sz="1500" i="1" dirty="0">
                <a:latin typeface="Barlow" panose="00000500000000000000" pitchFamily="2" charset="0"/>
              </a:rPr>
              <a:t> </a:t>
            </a:r>
          </a:p>
          <a:p>
            <a:pPr algn="just"/>
            <a:r>
              <a:rPr lang="it-IT" sz="1500" i="1" dirty="0">
                <a:latin typeface="Barlow" panose="00000500000000000000" pitchFamily="2" charset="0"/>
              </a:rPr>
              <a:t>2. Se il </a:t>
            </a:r>
            <a:r>
              <a:rPr lang="it-IT" sz="1500" b="1" i="1" dirty="0">
                <a:solidFill>
                  <a:srgbClr val="002060"/>
                </a:solidFill>
                <a:latin typeface="Barlow" panose="00000500000000000000" pitchFamily="2" charset="0"/>
              </a:rPr>
              <a:t>rifiuto</a:t>
            </a:r>
            <a:r>
              <a:rPr lang="it-IT" sz="1500" i="1" dirty="0">
                <a:latin typeface="Barlow" panose="00000500000000000000" pitchFamily="2" charset="0"/>
              </a:rPr>
              <a:t> della domanda di credito si basa sulle informazioni presenti in una banca dati, il finanziatore </a:t>
            </a:r>
            <a:r>
              <a:rPr lang="it-IT" sz="1500" b="1" i="1" dirty="0">
                <a:solidFill>
                  <a:srgbClr val="002060"/>
                </a:solidFill>
                <a:latin typeface="Barlow" panose="00000500000000000000" pitchFamily="2" charset="0"/>
              </a:rPr>
              <a:t>informa il consumatore immediatamente senza indebito ritardo </a:t>
            </a:r>
            <a:r>
              <a:rPr lang="it-IT" sz="1500" i="1" dirty="0">
                <a:latin typeface="Barlow" panose="00000500000000000000" pitchFamily="2" charset="0"/>
              </a:rPr>
              <a:t>e gratuitamente del risultato della consultazione, e degli </a:t>
            </a:r>
            <a:r>
              <a:rPr lang="it-IT" sz="1500" b="1" i="1" dirty="0">
                <a:solidFill>
                  <a:srgbClr val="002060"/>
                </a:solidFill>
                <a:latin typeface="Barlow" panose="00000500000000000000" pitchFamily="2" charset="0"/>
              </a:rPr>
              <a:t>estremi della banca dati </a:t>
            </a:r>
            <a:r>
              <a:rPr lang="it-IT" sz="1500" i="1" dirty="0">
                <a:latin typeface="Barlow" panose="00000500000000000000" pitchFamily="2" charset="0"/>
              </a:rPr>
              <a:t>e delle categorie di dati prese in considerazione. </a:t>
            </a:r>
          </a:p>
          <a:p>
            <a:pPr algn="just"/>
            <a:r>
              <a:rPr lang="it-IT" sz="1500" i="1" dirty="0">
                <a:latin typeface="Barlow" panose="00000500000000000000" pitchFamily="2" charset="0"/>
              </a:rPr>
              <a:t>3. I finanziatori </a:t>
            </a:r>
            <a:r>
              <a:rPr lang="it-IT" sz="1500" b="1" i="1" dirty="0">
                <a:solidFill>
                  <a:srgbClr val="002060"/>
                </a:solidFill>
                <a:latin typeface="Barlow" panose="00000500000000000000" pitchFamily="2" charset="0"/>
              </a:rPr>
              <a:t>informano preventivamente il consumatore la prima volta che segnalano a una banca dati le informazioni negative </a:t>
            </a:r>
            <a:r>
              <a:rPr lang="it-IT" sz="1500" i="1" dirty="0">
                <a:latin typeface="Barlow" panose="00000500000000000000" pitchFamily="2" charset="0"/>
              </a:rPr>
              <a:t>previste dalla relativa disciplina. I finanziatori informano inoltre il consumatore della registrazione di informazioni negative previste dalla relativa disciplina e dei </a:t>
            </a:r>
            <a:r>
              <a:rPr lang="it-IT" sz="1500" b="1" i="1" dirty="0">
                <a:solidFill>
                  <a:srgbClr val="002060"/>
                </a:solidFill>
                <a:latin typeface="Barlow" panose="00000500000000000000" pitchFamily="2" charset="0"/>
              </a:rPr>
              <a:t>suoi diritti in conformità del regolamento (UE) 2016/679, </a:t>
            </a:r>
            <a:r>
              <a:rPr lang="it-IT" sz="1500" i="1" dirty="0">
                <a:latin typeface="Barlow" panose="00000500000000000000" pitchFamily="2" charset="0"/>
              </a:rPr>
              <a:t>entro trenta giorni dalla medesima registrazione. L’informativa di cui al presente comma è resa unitamente all’invio di solleciti, altre comunicazioni, o in</a:t>
            </a:r>
            <a:r>
              <a:rPr lang="it-IT" sz="1500" dirty="0">
                <a:latin typeface="Barlow" panose="00000500000000000000" pitchFamily="2" charset="0"/>
              </a:rPr>
              <a:t> via autonoma.</a:t>
            </a:r>
            <a:endParaRPr lang="it-IT" sz="1500" i="1" dirty="0">
              <a:latin typeface="Barlow" panose="00000500000000000000" pitchFamily="2" charset="0"/>
            </a:endParaRPr>
          </a:p>
        </p:txBody>
      </p:sp>
    </p:spTree>
    <p:extLst>
      <p:ext uri="{BB962C8B-B14F-4D97-AF65-F5344CB8AC3E}">
        <p14:creationId xmlns:p14="http://schemas.microsoft.com/office/powerpoint/2010/main" val="4072121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FEA65-DB11-D1D4-4291-8765BBB2D502}"/>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3D71E289-480E-9EBD-72D4-992256D1DABD}"/>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C1657213-02EC-03D7-C352-AF9173DEA10D}"/>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1FF2006B-1D45-338B-5E44-7D939A84141F}"/>
              </a:ext>
            </a:extLst>
          </p:cNvPr>
          <p:cNvSpPr txBox="1"/>
          <p:nvPr/>
        </p:nvSpPr>
        <p:spPr>
          <a:xfrm>
            <a:off x="3982720" y="166826"/>
            <a:ext cx="7739527" cy="6555641"/>
          </a:xfrm>
          <a:prstGeom prst="rect">
            <a:avLst/>
          </a:prstGeom>
          <a:noFill/>
        </p:spPr>
        <p:txBody>
          <a:bodyPr wrap="square" rtlCol="0">
            <a:spAutoFit/>
          </a:bodyPr>
          <a:lstStyle/>
          <a:p>
            <a:pPr algn="ctr"/>
            <a:r>
              <a:rPr lang="it-IT" sz="2000" b="1" dirty="0">
                <a:solidFill>
                  <a:schemeClr val="tx2"/>
                </a:solidFill>
                <a:latin typeface="Barlow" panose="00000500000000000000" pitchFamily="2" charset="0"/>
              </a:rPr>
              <a:t>La valutazione del merito creditizio con i sistemi di Intelligenza Artificiale: le norme del Regolamento UE 2024/1689</a:t>
            </a:r>
            <a:endParaRPr lang="it-IT" sz="2000" dirty="0">
              <a:latin typeface="Barlow" panose="00000500000000000000" pitchFamily="2" charset="0"/>
            </a:endParaRPr>
          </a:p>
          <a:p>
            <a:pPr algn="just"/>
            <a:endParaRPr lang="it-IT" sz="2000" i="1" dirty="0">
              <a:latin typeface="Barlow" panose="00000500000000000000" pitchFamily="2" charset="0"/>
            </a:endParaRPr>
          </a:p>
          <a:p>
            <a:pPr algn="ctr"/>
            <a:r>
              <a:rPr lang="it-IT" sz="2000" b="1" dirty="0">
                <a:solidFill>
                  <a:srgbClr val="002060"/>
                </a:solidFill>
                <a:latin typeface="Barlow" panose="00000500000000000000" pitchFamily="2" charset="0"/>
              </a:rPr>
              <a:t>Sistemi ad «alto rischio» dell’Allegato III – Punto 5 (b)</a:t>
            </a:r>
          </a:p>
          <a:p>
            <a:pPr algn="ctr"/>
            <a:endParaRPr lang="it-IT" sz="1600" b="1" dirty="0">
              <a:solidFill>
                <a:srgbClr val="002060"/>
              </a:solidFill>
              <a:latin typeface="Barlow" panose="00000500000000000000" pitchFamily="2" charset="0"/>
            </a:endParaRPr>
          </a:p>
          <a:p>
            <a:pPr marL="457200" indent="-457200" algn="just">
              <a:buAutoNum type="arabicPeriod" startAt="5"/>
            </a:pPr>
            <a:r>
              <a:rPr lang="it-IT" sz="1600" b="1" kern="100" dirty="0">
                <a:solidFill>
                  <a:srgbClr val="002060"/>
                </a:solidFill>
                <a:latin typeface="Barlow" panose="00000500000000000000" pitchFamily="2" charset="0"/>
                <a:ea typeface="Aptos" panose="020B0004020202020204" pitchFamily="34" charset="0"/>
                <a:cs typeface="Times New Roman" panose="02020603050405020304" pitchFamily="18" charset="0"/>
              </a:rPr>
              <a:t>Accesso a servizi privati essenziali e a prestazioni e servizi pubblici essenziali e fruizione degli stessi</a:t>
            </a:r>
            <a:r>
              <a:rPr lang="it-IT" sz="1600" kern="100" dirty="0">
                <a:solidFill>
                  <a:srgbClr val="1D1D1B"/>
                </a:solidFill>
                <a:latin typeface="Barlow" panose="00000500000000000000" pitchFamily="2" charset="0"/>
                <a:ea typeface="Aptos" panose="020B0004020202020204" pitchFamily="34" charset="0"/>
                <a:cs typeface="Times New Roman" panose="02020603050405020304" pitchFamily="18" charset="0"/>
              </a:rPr>
              <a:t>.</a:t>
            </a:r>
          </a:p>
          <a:p>
            <a:pPr algn="just"/>
            <a:endParaRPr lang="it-IT" sz="1600" kern="100" dirty="0">
              <a:solidFill>
                <a:srgbClr val="002060"/>
              </a:solidFill>
              <a:latin typeface="Barlow" panose="00000500000000000000" pitchFamily="2" charset="0"/>
              <a:ea typeface="Aptos" panose="020B0004020202020204" pitchFamily="34" charset="0"/>
              <a:cs typeface="Times New Roman" panose="02020603050405020304" pitchFamily="18" charset="0"/>
            </a:endParaRPr>
          </a:p>
          <a:p>
            <a:pPr marL="457200" indent="-457200" algn="just">
              <a:buAutoNum type="alphaLcParenR" startAt="2"/>
            </a:pPr>
            <a:r>
              <a:rPr lang="it-IT" sz="1600" kern="100" dirty="0">
                <a:solidFill>
                  <a:srgbClr val="002060"/>
                </a:solidFill>
                <a:latin typeface="Barlow" panose="00000500000000000000" pitchFamily="2" charset="0"/>
                <a:ea typeface="Aptos" panose="020B0004020202020204" pitchFamily="34" charset="0"/>
                <a:cs typeface="Times New Roman" panose="02020603050405020304" pitchFamily="18" charset="0"/>
              </a:rPr>
              <a:t>i sistemi di IA destinati a essere utilizzati per valutare l'affidabilità creditizia delle persone fisiche o per stabilire il loro merito di credito, a eccezione dei sistemi di IA utilizzati allo scopo di individuare frodi finanziarie.</a:t>
            </a:r>
          </a:p>
          <a:p>
            <a:pPr marL="457200" indent="-457200" algn="just">
              <a:buAutoNum type="alphaLcParenR" startAt="2"/>
            </a:pPr>
            <a:endParaRPr lang="it-IT" sz="1600" kern="100" dirty="0">
              <a:solidFill>
                <a:srgbClr val="1D1D1B"/>
              </a:solidFill>
              <a:latin typeface="Barlow" panose="00000500000000000000" pitchFamily="2" charset="0"/>
              <a:ea typeface="Aptos" panose="020B0004020202020204" pitchFamily="34" charset="0"/>
              <a:cs typeface="Times New Roman" panose="02020603050405020304" pitchFamily="18" charset="0"/>
            </a:endParaRPr>
          </a:p>
          <a:p>
            <a:pPr algn="just"/>
            <a:r>
              <a:rPr lang="it-IT" sz="1600" b="1" kern="100" dirty="0">
                <a:solidFill>
                  <a:srgbClr val="002060"/>
                </a:solidFill>
                <a:latin typeface="Barlow" panose="00000500000000000000" pitchFamily="2" charset="0"/>
                <a:ea typeface="Aptos" panose="020B0004020202020204" pitchFamily="34" charset="0"/>
                <a:cs typeface="Times New Roman" panose="02020603050405020304" pitchFamily="18" charset="0"/>
              </a:rPr>
              <a:t>E in ogni caso sono sempre ad alto rischio i sistemi che profilano le persone fisiche</a:t>
            </a:r>
            <a:r>
              <a:rPr lang="it-IT" sz="1600" kern="100" dirty="0">
                <a:solidFill>
                  <a:srgbClr val="1D1D1B"/>
                </a:solidFill>
                <a:latin typeface="Barlow" panose="00000500000000000000" pitchFamily="2" charset="0"/>
                <a:ea typeface="Aptos" panose="020B0004020202020204" pitchFamily="34" charset="0"/>
                <a:cs typeface="Times New Roman" panose="02020603050405020304" pitchFamily="18" charset="0"/>
              </a:rPr>
              <a:t>. </a:t>
            </a:r>
          </a:p>
          <a:p>
            <a:pPr algn="just"/>
            <a:endParaRPr lang="it-IT" sz="1600" kern="100" dirty="0">
              <a:solidFill>
                <a:srgbClr val="1D1D1B"/>
              </a:solidFill>
              <a:latin typeface="Barlow" panose="00000500000000000000" pitchFamily="2" charset="0"/>
              <a:ea typeface="Aptos" panose="020B0004020202020204" pitchFamily="34" charset="0"/>
              <a:cs typeface="Times New Roman" panose="02020603050405020304" pitchFamily="18" charset="0"/>
            </a:endParaRPr>
          </a:p>
          <a:p>
            <a:pPr algn="just"/>
            <a:r>
              <a:rPr lang="it-IT" sz="1600" kern="100" dirty="0">
                <a:solidFill>
                  <a:srgbClr val="1D1D1B"/>
                </a:solidFill>
                <a:latin typeface="Barlow" panose="00000500000000000000" pitchFamily="2" charset="0"/>
                <a:ea typeface="Aptos" panose="020B0004020202020204" pitchFamily="34" charset="0"/>
                <a:cs typeface="Times New Roman" panose="02020603050405020304" pitchFamily="18" charset="0"/>
              </a:rPr>
              <a:t>La banche che utilizzano tali sistemi per il credit scoring </a:t>
            </a:r>
            <a:r>
              <a:rPr lang="it-IT" sz="1600" b="1" kern="100" dirty="0">
                <a:solidFill>
                  <a:srgbClr val="002060"/>
                </a:solidFill>
                <a:latin typeface="Barlow" panose="00000500000000000000" pitchFamily="2" charset="0"/>
                <a:ea typeface="Aptos" panose="020B0004020202020204" pitchFamily="34" charset="0"/>
                <a:cs typeface="Times New Roman" panose="02020603050405020304" pitchFamily="18" charset="0"/>
              </a:rPr>
              <a:t>a cui segue una decisione automatica e profilata del sistema IA </a:t>
            </a:r>
            <a:r>
              <a:rPr lang="it-IT" sz="1600" kern="100" dirty="0">
                <a:solidFill>
                  <a:srgbClr val="1D1D1B"/>
                </a:solidFill>
                <a:latin typeface="Barlow" panose="00000500000000000000" pitchFamily="2" charset="0"/>
                <a:ea typeface="Aptos" panose="020B0004020202020204" pitchFamily="34" charset="0"/>
                <a:cs typeface="Times New Roman" panose="02020603050405020304" pitchFamily="18" charset="0"/>
              </a:rPr>
              <a:t>sono tenute ad adempiere ad una serie di obblighi (</a:t>
            </a:r>
            <a:r>
              <a:rPr lang="it-IT" sz="1600" dirty="0">
                <a:latin typeface="Barlow" panose="00000500000000000000" pitchFamily="2" charset="0"/>
              </a:rPr>
              <a:t>rilasciare specifiche </a:t>
            </a:r>
            <a:r>
              <a:rPr lang="it-IT" sz="1600" b="1" dirty="0">
                <a:solidFill>
                  <a:srgbClr val="002060"/>
                </a:solidFill>
                <a:latin typeface="Barlow" panose="00000500000000000000" pitchFamily="2" charset="0"/>
              </a:rPr>
              <a:t>informazioni</a:t>
            </a:r>
            <a:r>
              <a:rPr lang="it-IT" sz="1600" dirty="0">
                <a:latin typeface="Barlow" panose="00000500000000000000" pitchFamily="2" charset="0"/>
              </a:rPr>
              <a:t> agli interessati che sono soggetti all'uso del sistema di IA ad alto rischio; fornire a detti interessati – su richiesta -  </a:t>
            </a:r>
            <a:r>
              <a:rPr lang="it-IT" sz="1600" b="1" dirty="0">
                <a:solidFill>
                  <a:srgbClr val="002060"/>
                </a:solidFill>
                <a:latin typeface="Barlow" panose="00000500000000000000" pitchFamily="2" charset="0"/>
              </a:rPr>
              <a:t>spiegazioni chiare e significative sul ruolo del sistema di IA nella procedura decisionale </a:t>
            </a:r>
            <a:r>
              <a:rPr lang="it-IT" sz="1600" dirty="0">
                <a:latin typeface="Barlow" panose="00000500000000000000" pitchFamily="2" charset="0"/>
              </a:rPr>
              <a:t>; effettuare una </a:t>
            </a:r>
            <a:r>
              <a:rPr lang="it-IT" sz="1600" b="1" dirty="0">
                <a:solidFill>
                  <a:srgbClr val="002060"/>
                </a:solidFill>
                <a:latin typeface="Barlow" panose="00000500000000000000" pitchFamily="2" charset="0"/>
              </a:rPr>
              <a:t>valutazione dell'impatto sui diritti fondamentali </a:t>
            </a:r>
            <a:r>
              <a:rPr lang="it-IT" sz="1600" dirty="0">
                <a:latin typeface="Barlow" panose="00000500000000000000" pitchFamily="2" charset="0"/>
              </a:rPr>
              <a:t>che l'uso di tale sistema può produrre sugli interessati; </a:t>
            </a:r>
            <a:r>
              <a:rPr lang="it-IT" sz="1600" b="1" dirty="0">
                <a:solidFill>
                  <a:srgbClr val="002060"/>
                </a:solidFill>
                <a:latin typeface="Barlow" panose="00000500000000000000" pitchFamily="2" charset="0"/>
              </a:rPr>
              <a:t>svolgere la DPIA ex art. 35 del GDPR </a:t>
            </a:r>
            <a:r>
              <a:rPr lang="it-IT" sz="1600" dirty="0">
                <a:latin typeface="Barlow" panose="00000500000000000000" pitchFamily="2" charset="0"/>
              </a:rPr>
              <a:t>tracciare e conservare i </a:t>
            </a:r>
            <a:r>
              <a:rPr lang="it-IT" sz="1600" b="1" dirty="0">
                <a:solidFill>
                  <a:srgbClr val="002060"/>
                </a:solidFill>
                <a:latin typeface="Barlow" panose="00000500000000000000" pitchFamily="2" charset="0"/>
              </a:rPr>
              <a:t>log per almeno sei mesi</a:t>
            </a:r>
            <a:r>
              <a:rPr lang="it-IT" sz="1600" dirty="0">
                <a:latin typeface="Barlow" panose="00000500000000000000" pitchFamily="2" charset="0"/>
              </a:rPr>
              <a:t>; affidare la </a:t>
            </a:r>
            <a:r>
              <a:rPr lang="it-IT" sz="1600" b="1" dirty="0">
                <a:solidFill>
                  <a:srgbClr val="002060"/>
                </a:solidFill>
                <a:latin typeface="Barlow" panose="00000500000000000000" pitchFamily="2" charset="0"/>
              </a:rPr>
              <a:t>sorveglianza umana </a:t>
            </a:r>
            <a:r>
              <a:rPr lang="it-IT" sz="1600" dirty="0">
                <a:latin typeface="Barlow" panose="00000500000000000000" pitchFamily="2" charset="0"/>
              </a:rPr>
              <a:t>a persone fisiche che dispongono della competenza, della formazione e dell'autorità necessarie).</a:t>
            </a:r>
            <a:endParaRPr lang="it-IT" sz="1600" kern="100" dirty="0">
              <a:solidFill>
                <a:srgbClr val="1D1D1B"/>
              </a:solidFill>
              <a:latin typeface="Barlow" panose="00000500000000000000" pitchFamily="2" charset="0"/>
              <a:ea typeface="Aptos" panose="020B0004020202020204" pitchFamily="34" charset="0"/>
              <a:cs typeface="Times New Roman" panose="02020603050405020304" pitchFamily="18" charset="0"/>
            </a:endParaRPr>
          </a:p>
          <a:p>
            <a:pPr algn="just"/>
            <a:endParaRPr lang="it-IT" sz="2000" b="1" dirty="0">
              <a:solidFill>
                <a:srgbClr val="002060"/>
              </a:solidFill>
            </a:endParaRPr>
          </a:p>
        </p:txBody>
      </p:sp>
    </p:spTree>
    <p:extLst>
      <p:ext uri="{BB962C8B-B14F-4D97-AF65-F5344CB8AC3E}">
        <p14:creationId xmlns:p14="http://schemas.microsoft.com/office/powerpoint/2010/main" val="132302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FBCE2AC7-4D4E-234D-BCA9-D9FEFA84094D}"/>
              </a:ext>
            </a:extLst>
          </p:cNvPr>
          <p:cNvSpPr/>
          <p:nvPr/>
        </p:nvSpPr>
        <p:spPr>
          <a:xfrm>
            <a:off x="0" y="0"/>
            <a:ext cx="12192000" cy="6857999"/>
          </a:xfrm>
          <a:prstGeom prst="rect">
            <a:avLst/>
          </a:prstGeom>
          <a:solidFill>
            <a:srgbClr val="1D1D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9AC11903-FE86-0542-95EE-7D7BABB73DAA}"/>
              </a:ext>
            </a:extLst>
          </p:cNvPr>
          <p:cNvPicPr>
            <a:picLocks noChangeAspect="1"/>
          </p:cNvPicPr>
          <p:nvPr/>
        </p:nvPicPr>
        <p:blipFill>
          <a:blip r:embed="rId3"/>
          <a:stretch>
            <a:fillRect/>
          </a:stretch>
        </p:blipFill>
        <p:spPr>
          <a:xfrm>
            <a:off x="11374367" y="6237467"/>
            <a:ext cx="511950" cy="315046"/>
          </a:xfrm>
          <a:prstGeom prst="rect">
            <a:avLst/>
          </a:prstGeom>
        </p:spPr>
      </p:pic>
      <p:sp>
        <p:nvSpPr>
          <p:cNvPr id="8" name="CasellaDiTesto 7">
            <a:extLst>
              <a:ext uri="{FF2B5EF4-FFF2-40B4-BE49-F238E27FC236}">
                <a16:creationId xmlns:a16="http://schemas.microsoft.com/office/drawing/2014/main" id="{F936B66C-2B10-5A4A-90B4-5E6BE7BE170B}"/>
              </a:ext>
            </a:extLst>
          </p:cNvPr>
          <p:cNvSpPr txBox="1"/>
          <p:nvPr/>
        </p:nvSpPr>
        <p:spPr>
          <a:xfrm>
            <a:off x="1556872" y="1859339"/>
            <a:ext cx="9456568" cy="4524315"/>
          </a:xfrm>
          <a:prstGeom prst="rect">
            <a:avLst/>
          </a:prstGeom>
          <a:noFill/>
        </p:spPr>
        <p:txBody>
          <a:bodyPr wrap="square" rtlCol="0">
            <a:spAutoFit/>
          </a:bodyPr>
          <a:lstStyle/>
          <a:p>
            <a:pPr algn="ctr"/>
            <a:r>
              <a:rPr lang="it-IT" sz="3600" b="1" dirty="0">
                <a:solidFill>
                  <a:schemeClr val="bg1"/>
                </a:solidFill>
                <a:latin typeface="PLAYFAIR DISPLAY BOLD ROMAN" pitchFamily="2" charset="77"/>
              </a:rPr>
              <a:t>Grazie per l’attenzione.</a:t>
            </a:r>
          </a:p>
          <a:p>
            <a:endParaRPr lang="it-IT" sz="3600" b="1" dirty="0">
              <a:solidFill>
                <a:schemeClr val="bg1"/>
              </a:solidFill>
              <a:latin typeface="PLAYFAIR DISPLAY BOLD ROMAN" pitchFamily="2" charset="77"/>
            </a:endParaRPr>
          </a:p>
          <a:p>
            <a:pPr algn="r"/>
            <a:r>
              <a:rPr lang="it-IT" sz="3600" b="1" dirty="0">
                <a:solidFill>
                  <a:schemeClr val="bg1"/>
                </a:solidFill>
                <a:latin typeface="PLAYFAIR DISPLAY BOLD ROMAN" pitchFamily="2" charset="77"/>
              </a:rPr>
              <a:t>Prof. Avv. Alessandro del Ninno</a:t>
            </a:r>
          </a:p>
          <a:p>
            <a:pPr algn="r"/>
            <a:endParaRPr lang="it-IT" sz="3600" b="1" dirty="0">
              <a:solidFill>
                <a:schemeClr val="bg1"/>
              </a:solidFill>
              <a:latin typeface="PLAYFAIR DISPLAY BOLD ROMAN" pitchFamily="2" charset="77"/>
            </a:endParaRPr>
          </a:p>
          <a:p>
            <a:pPr algn="r"/>
            <a:r>
              <a:rPr lang="it-IT" sz="3600" b="1" dirty="0">
                <a:solidFill>
                  <a:schemeClr val="bg1"/>
                </a:solidFill>
                <a:latin typeface="PLAYFAIR DISPLAY BOLD ROMAN" pitchFamily="2" charset="77"/>
              </a:rPr>
              <a:t>FIVERS Studio Legale e Tributario</a:t>
            </a:r>
          </a:p>
          <a:p>
            <a:pPr algn="r"/>
            <a:endParaRPr lang="it-IT" sz="3600" b="1" dirty="0">
              <a:solidFill>
                <a:schemeClr val="bg1"/>
              </a:solidFill>
              <a:latin typeface="PLAYFAIR DISPLAY BOLD ROMAN" pitchFamily="2" charset="77"/>
            </a:endParaRPr>
          </a:p>
          <a:p>
            <a:pPr algn="r"/>
            <a:r>
              <a:rPr lang="it-IT" sz="3600" b="1" dirty="0">
                <a:solidFill>
                  <a:schemeClr val="bg1"/>
                </a:solidFill>
                <a:latin typeface="PLAYFAIR DISPLAY BOLD ROMAN" pitchFamily="2" charset="77"/>
              </a:rPr>
              <a:t>@ - </a:t>
            </a:r>
            <a:r>
              <a:rPr lang="it-IT" sz="3600" b="1" dirty="0">
                <a:solidFill>
                  <a:schemeClr val="bg1"/>
                </a:solidFill>
                <a:latin typeface="PLAYFAIR DISPLAY BOLD ROMAN" pitchFamily="2" charset="77"/>
                <a:hlinkClick r:id="rId4"/>
              </a:rPr>
              <a:t>alessandro.delninno@5rs.it</a:t>
            </a:r>
            <a:r>
              <a:rPr lang="it-IT" sz="3600" b="1" dirty="0">
                <a:solidFill>
                  <a:schemeClr val="bg1"/>
                </a:solidFill>
                <a:latin typeface="PLAYFAIR DISPLAY BOLD ROMAN" pitchFamily="2" charset="77"/>
              </a:rPr>
              <a:t> </a:t>
            </a:r>
          </a:p>
          <a:p>
            <a:pPr algn="r"/>
            <a:r>
              <a:rPr lang="it-IT" sz="3600" b="1" dirty="0">
                <a:solidFill>
                  <a:schemeClr val="bg1"/>
                </a:solidFill>
                <a:latin typeface="PLAYFAIR DISPLAY BOLD ROMAN" pitchFamily="2" charset="77"/>
              </a:rPr>
              <a:t>WWW – </a:t>
            </a:r>
            <a:r>
              <a:rPr lang="it-IT" sz="3600" b="1" dirty="0">
                <a:solidFill>
                  <a:schemeClr val="bg1"/>
                </a:solidFill>
                <a:latin typeface="PLAYFAIR DISPLAY BOLD ROMAN" pitchFamily="2" charset="77"/>
                <a:hlinkClick r:id="rId5"/>
              </a:rPr>
              <a:t>www.5rs.it</a:t>
            </a:r>
            <a:r>
              <a:rPr lang="it-IT" sz="3600" b="1" dirty="0">
                <a:solidFill>
                  <a:schemeClr val="bg1"/>
                </a:solidFill>
                <a:latin typeface="PLAYFAIR DISPLAY BOLD ROMAN" pitchFamily="2" charset="77"/>
              </a:rPr>
              <a:t> </a:t>
            </a:r>
          </a:p>
        </p:txBody>
      </p:sp>
      <p:cxnSp>
        <p:nvCxnSpPr>
          <p:cNvPr id="10" name="Connettore 1 9">
            <a:extLst>
              <a:ext uri="{FF2B5EF4-FFF2-40B4-BE49-F238E27FC236}">
                <a16:creationId xmlns:a16="http://schemas.microsoft.com/office/drawing/2014/main" id="{0CDA6AD1-FA33-D44C-8830-60C759E960A3}"/>
              </a:ext>
            </a:extLst>
          </p:cNvPr>
          <p:cNvCxnSpPr>
            <a:cxnSpLocks/>
          </p:cNvCxnSpPr>
          <p:nvPr/>
        </p:nvCxnSpPr>
        <p:spPr>
          <a:xfrm>
            <a:off x="1657356" y="1657738"/>
            <a:ext cx="830728" cy="0"/>
          </a:xfrm>
          <a:prstGeom prst="line">
            <a:avLst/>
          </a:prstGeom>
          <a:ln w="57150">
            <a:solidFill>
              <a:srgbClr val="CAF9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1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90FA419-4233-184A-AE07-C0CA6E462B3E}"/>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4" name="CasellaDiTesto 3">
            <a:extLst>
              <a:ext uri="{FF2B5EF4-FFF2-40B4-BE49-F238E27FC236}">
                <a16:creationId xmlns:a16="http://schemas.microsoft.com/office/drawing/2014/main" id="{E67448D2-B387-0E41-A7F7-511D7AD6531F}"/>
              </a:ext>
            </a:extLst>
          </p:cNvPr>
          <p:cNvSpPr txBox="1"/>
          <p:nvPr/>
        </p:nvSpPr>
        <p:spPr>
          <a:xfrm>
            <a:off x="304800" y="2870476"/>
            <a:ext cx="5984240" cy="954107"/>
          </a:xfrm>
          <a:prstGeom prst="rect">
            <a:avLst/>
          </a:prstGeom>
          <a:noFill/>
        </p:spPr>
        <p:txBody>
          <a:bodyPr wrap="square" rtlCol="0">
            <a:spAutoFit/>
          </a:bodyPr>
          <a:lstStyle/>
          <a:p>
            <a:pPr algn="just"/>
            <a:r>
              <a:rPr lang="it-IT" sz="2800" b="1" dirty="0">
                <a:solidFill>
                  <a:schemeClr val="tx2"/>
                </a:solidFill>
                <a:latin typeface="PLAYFAIR DISPLAY BOLD ROMAN" pitchFamily="2" charset="77"/>
              </a:rPr>
              <a:t>L’interlocuzione con il cliente nel caso di trattamento automatizzato.</a:t>
            </a:r>
          </a:p>
        </p:txBody>
      </p:sp>
      <p:pic>
        <p:nvPicPr>
          <p:cNvPr id="6" name="Immagine 5" descr="Immagine che contiene sfocatura&#10;&#10;Descrizione generata automaticamente">
            <a:extLst>
              <a:ext uri="{FF2B5EF4-FFF2-40B4-BE49-F238E27FC236}">
                <a16:creationId xmlns:a16="http://schemas.microsoft.com/office/drawing/2014/main" id="{962DC37B-DB93-D441-9B00-ABDBECC0C808}"/>
              </a:ext>
            </a:extLst>
          </p:cNvPr>
          <p:cNvPicPr>
            <a:picLocks noChangeAspect="1"/>
          </p:cNvPicPr>
          <p:nvPr/>
        </p:nvPicPr>
        <p:blipFill>
          <a:blip r:embed="rId3"/>
          <a:stretch>
            <a:fillRect/>
          </a:stretch>
        </p:blipFill>
        <p:spPr>
          <a:xfrm>
            <a:off x="6289040" y="1492601"/>
            <a:ext cx="5786525" cy="3857683"/>
          </a:xfrm>
          <a:prstGeom prst="rect">
            <a:avLst/>
          </a:prstGeom>
        </p:spPr>
      </p:pic>
    </p:spTree>
    <p:extLst>
      <p:ext uri="{BB962C8B-B14F-4D97-AF65-F5344CB8AC3E}">
        <p14:creationId xmlns:p14="http://schemas.microsoft.com/office/powerpoint/2010/main" val="326254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90FA419-4233-184A-AE07-C0CA6E462B3E}"/>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A8CAAB2F-FDAC-FF4C-8165-895B5B857A07}"/>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8E5B7837-51A7-A24D-A7D4-6284FF9E8D9D}"/>
              </a:ext>
            </a:extLst>
          </p:cNvPr>
          <p:cNvSpPr txBox="1"/>
          <p:nvPr/>
        </p:nvSpPr>
        <p:spPr>
          <a:xfrm>
            <a:off x="3982720" y="166826"/>
            <a:ext cx="7739527" cy="5940088"/>
          </a:xfrm>
          <a:prstGeom prst="rect">
            <a:avLst/>
          </a:prstGeom>
          <a:noFill/>
        </p:spPr>
        <p:txBody>
          <a:bodyPr wrap="square" rtlCol="0">
            <a:spAutoFit/>
          </a:bodyPr>
          <a:lstStyle/>
          <a:p>
            <a:pPr algn="just"/>
            <a:r>
              <a:rPr lang="it-IT" sz="2000" dirty="0">
                <a:latin typeface="Barlow" panose="00000500000000000000" pitchFamily="2" charset="0"/>
              </a:rPr>
              <a:t>Gli obiettivi della CCD2 sono conformi </a:t>
            </a:r>
            <a:r>
              <a:rPr lang="it-IT" sz="2000" b="1" dirty="0">
                <a:solidFill>
                  <a:schemeClr val="tx2"/>
                </a:solidFill>
                <a:latin typeface="Barlow" panose="00000500000000000000" pitchFamily="2" charset="0"/>
              </a:rPr>
              <a:t>all’Agenda dei Consumatori 2020-2025 </a:t>
            </a:r>
            <a:r>
              <a:rPr lang="it-IT" sz="2000" dirty="0">
                <a:latin typeface="Barlow" panose="00000500000000000000" pitchFamily="2" charset="0"/>
              </a:rPr>
              <a:t>dell’Unione europea, adottata dalla Commissione europea nel novembre 2020 e costituita da una serie di </a:t>
            </a:r>
            <a:r>
              <a:rPr lang="it-IT" sz="2000" b="1" dirty="0">
                <a:solidFill>
                  <a:schemeClr val="tx2"/>
                </a:solidFill>
                <a:latin typeface="Barlow" panose="00000500000000000000" pitchFamily="2" charset="0"/>
              </a:rPr>
              <a:t>misure volte ad aumentare la protezione e la resilienza dei consumatori,</a:t>
            </a:r>
            <a:r>
              <a:rPr lang="it-IT" sz="2000" dirty="0">
                <a:latin typeface="Barlow" panose="00000500000000000000" pitchFamily="2" charset="0"/>
              </a:rPr>
              <a:t> anche con riferimento all’uso di </a:t>
            </a:r>
            <a:r>
              <a:rPr lang="it-IT" sz="2000" b="1" dirty="0">
                <a:solidFill>
                  <a:schemeClr val="tx2"/>
                </a:solidFill>
                <a:latin typeface="Barlow" panose="00000500000000000000" pitchFamily="2" charset="0"/>
              </a:rPr>
              <a:t>nuove tecnologie</a:t>
            </a:r>
            <a:r>
              <a:rPr lang="it-IT" sz="2000" dirty="0">
                <a:latin typeface="Barlow" panose="00000500000000000000" pitchFamily="2" charset="0"/>
              </a:rPr>
              <a:t>. In linea con tali obiettivi, la CCD2 aumenta innanzitutto il livello di armonizzazione delle norme che regolano il credito al consumo, al fine di garantire che tutti i consumatori dell’Unione possano fruire di un livello elevato ed equivalente di tutela dei loro interessi e di creare un mercato interno più efficiente. Quali </a:t>
            </a:r>
            <a:r>
              <a:rPr lang="it-IT" sz="2000" b="1" dirty="0">
                <a:solidFill>
                  <a:schemeClr val="tx2"/>
                </a:solidFill>
                <a:latin typeface="Barlow" panose="00000500000000000000" pitchFamily="2" charset="0"/>
              </a:rPr>
              <a:t>principali linee guida</a:t>
            </a:r>
            <a:r>
              <a:rPr lang="it-IT" sz="2000" dirty="0">
                <a:latin typeface="Barlow" panose="00000500000000000000" pitchFamily="2" charset="0"/>
              </a:rPr>
              <a:t>, la direttiva CCD2 prevede, tra l’altro: </a:t>
            </a:r>
          </a:p>
          <a:p>
            <a:pPr algn="just"/>
            <a:endParaRPr lang="it-IT" sz="2000" dirty="0">
              <a:latin typeface="Barlow" panose="00000500000000000000" pitchFamily="2" charset="0"/>
            </a:endParaRPr>
          </a:p>
          <a:p>
            <a:pPr marL="342900" indent="-342900" algn="just">
              <a:buFontTx/>
              <a:buChar char="-"/>
            </a:pPr>
            <a:r>
              <a:rPr lang="it-IT" sz="2000" b="1" dirty="0">
                <a:solidFill>
                  <a:schemeClr val="tx2"/>
                </a:solidFill>
                <a:latin typeface="Barlow" panose="00000500000000000000" pitchFamily="2" charset="0"/>
              </a:rPr>
              <a:t>razionalizzazione dell’informativa </a:t>
            </a:r>
            <a:r>
              <a:rPr lang="it-IT" sz="2000" dirty="0">
                <a:latin typeface="Barlow" panose="00000500000000000000" pitchFamily="2" charset="0"/>
              </a:rPr>
              <a:t>da fornire al consumatore sia nella fase </a:t>
            </a:r>
            <a:r>
              <a:rPr lang="it-IT" sz="2000" b="1" dirty="0">
                <a:solidFill>
                  <a:schemeClr val="tx2"/>
                </a:solidFill>
                <a:latin typeface="Barlow" panose="00000500000000000000" pitchFamily="2" charset="0"/>
              </a:rPr>
              <a:t>pubblicitaria</a:t>
            </a:r>
            <a:r>
              <a:rPr lang="it-IT" sz="2000" dirty="0">
                <a:latin typeface="Barlow" panose="00000500000000000000" pitchFamily="2" charset="0"/>
              </a:rPr>
              <a:t> sia nella fase </a:t>
            </a:r>
            <a:r>
              <a:rPr lang="it-IT" sz="2000" b="1" dirty="0">
                <a:solidFill>
                  <a:schemeClr val="tx2"/>
                </a:solidFill>
                <a:latin typeface="Barlow" panose="00000500000000000000" pitchFamily="2" charset="0"/>
              </a:rPr>
              <a:t>precontrattuale</a:t>
            </a:r>
            <a:r>
              <a:rPr lang="it-IT" sz="2000" dirty="0">
                <a:latin typeface="Barlow" panose="00000500000000000000" pitchFamily="2" charset="0"/>
              </a:rPr>
              <a:t>; </a:t>
            </a:r>
          </a:p>
          <a:p>
            <a:pPr marL="342900" indent="-342900" algn="just">
              <a:buFontTx/>
              <a:buChar char="-"/>
            </a:pPr>
            <a:r>
              <a:rPr lang="it-IT" sz="2000" b="1" dirty="0">
                <a:solidFill>
                  <a:schemeClr val="tx2"/>
                </a:solidFill>
                <a:latin typeface="Barlow" panose="00000500000000000000" pitchFamily="2" charset="0"/>
              </a:rPr>
              <a:t>una più dettagliata disciplina della valutazione del merito creditizio</a:t>
            </a:r>
            <a:r>
              <a:rPr lang="it-IT" sz="2000" dirty="0">
                <a:latin typeface="Barlow" panose="00000500000000000000" pitchFamily="2" charset="0"/>
              </a:rPr>
              <a:t>, comprensiva del diritto del consumatore di </a:t>
            </a:r>
            <a:r>
              <a:rPr lang="it-IT" sz="2000" b="1" dirty="0">
                <a:solidFill>
                  <a:schemeClr val="tx2"/>
                </a:solidFill>
                <a:latin typeface="Barlow" panose="00000500000000000000" pitchFamily="2" charset="0"/>
              </a:rPr>
              <a:t>chiedere e ottenere dal finanziatore l’intervento umano nel caso in cui la valutazione si fondi, anche solo in parte, sull’utilizzo di sistemi di trattamento automatizzato dei propri dati personali</a:t>
            </a:r>
            <a:r>
              <a:rPr lang="it-IT" sz="2000" dirty="0">
                <a:latin typeface="Barlow" panose="00000500000000000000" pitchFamily="2" charset="0"/>
              </a:rPr>
              <a:t>.</a:t>
            </a:r>
          </a:p>
        </p:txBody>
      </p:sp>
    </p:spTree>
    <p:extLst>
      <p:ext uri="{BB962C8B-B14F-4D97-AF65-F5344CB8AC3E}">
        <p14:creationId xmlns:p14="http://schemas.microsoft.com/office/powerpoint/2010/main" val="354093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43460-9722-588C-E333-E50836B05A85}"/>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5A60521E-B118-DD9C-6392-6FE785778BD4}"/>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D4DE5D76-5045-2DCA-54A1-42DA52D721B7}"/>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A7CBC707-C5BD-4410-B5B6-6446A8EABB0E}"/>
              </a:ext>
            </a:extLst>
          </p:cNvPr>
          <p:cNvSpPr txBox="1"/>
          <p:nvPr/>
        </p:nvSpPr>
        <p:spPr>
          <a:xfrm>
            <a:off x="3982720" y="166826"/>
            <a:ext cx="7739527" cy="6863417"/>
          </a:xfrm>
          <a:prstGeom prst="rect">
            <a:avLst/>
          </a:prstGeom>
          <a:noFill/>
        </p:spPr>
        <p:txBody>
          <a:bodyPr wrap="square" rtlCol="0">
            <a:spAutoFit/>
          </a:bodyPr>
          <a:lstStyle/>
          <a:p>
            <a:pPr algn="ctr"/>
            <a:r>
              <a:rPr lang="it-IT" sz="2000" b="1" dirty="0">
                <a:solidFill>
                  <a:schemeClr val="tx2"/>
                </a:solidFill>
                <a:latin typeface="Barlow" panose="00000500000000000000" pitchFamily="2" charset="0"/>
              </a:rPr>
              <a:t>Modifiche al TUB (d.lgs. 285/1993)</a:t>
            </a:r>
          </a:p>
          <a:p>
            <a:pPr algn="ctr"/>
            <a:endParaRPr lang="it-IT" sz="2000" b="1" dirty="0">
              <a:solidFill>
                <a:schemeClr val="tx2"/>
              </a:solidFill>
              <a:latin typeface="Barlow" panose="00000500000000000000" pitchFamily="2" charset="0"/>
            </a:endParaRPr>
          </a:p>
          <a:p>
            <a:pPr algn="ctr"/>
            <a:r>
              <a:rPr lang="it-IT" sz="2000" b="1" dirty="0">
                <a:solidFill>
                  <a:schemeClr val="tx2"/>
                </a:solidFill>
                <a:latin typeface="Barlow" panose="00000500000000000000" pitchFamily="2" charset="0"/>
              </a:rPr>
              <a:t>Articolo 124 (Obblighi precontrattuali)</a:t>
            </a:r>
          </a:p>
          <a:p>
            <a:pPr algn="just"/>
            <a:endParaRPr lang="it-IT" sz="2000" dirty="0">
              <a:latin typeface="Barlow" panose="00000500000000000000" pitchFamily="2" charset="0"/>
            </a:endParaRPr>
          </a:p>
          <a:p>
            <a:pPr algn="just"/>
            <a:r>
              <a:rPr lang="it-IT" sz="2000" i="1" dirty="0">
                <a:latin typeface="Barlow" panose="00000500000000000000" pitchFamily="2" charset="0"/>
              </a:rPr>
              <a:t>6-bis. </a:t>
            </a:r>
            <a:r>
              <a:rPr lang="it-IT" sz="2000" b="1" i="1" dirty="0">
                <a:solidFill>
                  <a:schemeClr val="tx2"/>
                </a:solidFill>
                <a:latin typeface="Barlow" panose="00000500000000000000" pitchFamily="2" charset="0"/>
              </a:rPr>
              <a:t>Fatto salvo il regolamento (UE) 2016/679</a:t>
            </a:r>
            <a:r>
              <a:rPr lang="it-IT" sz="2000" i="1" dirty="0">
                <a:latin typeface="Barlow" panose="00000500000000000000" pitchFamily="2" charset="0"/>
              </a:rPr>
              <a:t>, i finanziatori e gli intermediari del credito informano i consumatori in modo chiaro e comprensibile quando presentano loro </a:t>
            </a:r>
            <a:r>
              <a:rPr lang="it-IT" sz="2000" b="1" i="1" dirty="0">
                <a:solidFill>
                  <a:schemeClr val="tx2"/>
                </a:solidFill>
                <a:latin typeface="Barlow" panose="00000500000000000000" pitchFamily="2" charset="0"/>
              </a:rPr>
              <a:t>un’offerta personalizzata basata sul trattamento automatizzato di dati personali.  </a:t>
            </a:r>
          </a:p>
          <a:p>
            <a:pPr algn="just"/>
            <a:endParaRPr lang="it-IT" sz="2000" b="1" i="1" dirty="0">
              <a:solidFill>
                <a:schemeClr val="tx2"/>
              </a:solidFill>
              <a:latin typeface="Barlow" panose="00000500000000000000" pitchFamily="2" charset="0"/>
            </a:endParaRPr>
          </a:p>
          <a:p>
            <a:pPr algn="just"/>
            <a:r>
              <a:rPr lang="it-IT" sz="2000" b="1" dirty="0">
                <a:solidFill>
                  <a:schemeClr val="tx2"/>
                </a:solidFill>
                <a:latin typeface="Barlow" panose="00000500000000000000" pitchFamily="2" charset="0"/>
              </a:rPr>
              <a:t>Articolo 13, comma 2, lettera (f) – Articolo 14, comma 2, lettera (g) del Regolamento 679/2016 (GDPR)</a:t>
            </a:r>
          </a:p>
          <a:p>
            <a:pPr algn="just"/>
            <a:endParaRPr lang="it-IT" sz="2000" i="1" dirty="0">
              <a:latin typeface="Barlow" panose="00000500000000000000" pitchFamily="2" charset="0"/>
            </a:endParaRPr>
          </a:p>
          <a:p>
            <a:pPr algn="just"/>
            <a:r>
              <a:rPr lang="it-IT" sz="2000" i="1" dirty="0">
                <a:latin typeface="Barlow" panose="00000500000000000000" pitchFamily="2" charset="0"/>
              </a:rPr>
              <a:t>In aggiunta alle informazioni di cui al paragrafo 1, nel momento in cui i dati personali sono ottenuti, il titolare del trattamento fornisce all'interessato le </a:t>
            </a:r>
            <a:r>
              <a:rPr lang="it-IT" sz="2000" b="1" i="1" dirty="0">
                <a:solidFill>
                  <a:schemeClr val="tx2"/>
                </a:solidFill>
                <a:latin typeface="Barlow" panose="00000500000000000000" pitchFamily="2" charset="0"/>
              </a:rPr>
              <a:t>seguenti ulteriori informazioni </a:t>
            </a:r>
            <a:r>
              <a:rPr lang="it-IT" sz="2000" i="1" dirty="0">
                <a:latin typeface="Barlow" panose="00000500000000000000" pitchFamily="2" charset="0"/>
              </a:rPr>
              <a:t>necessarie per garantire un trattamento </a:t>
            </a:r>
            <a:r>
              <a:rPr lang="it-IT" sz="2000" b="1" i="1" dirty="0">
                <a:solidFill>
                  <a:schemeClr val="tx2"/>
                </a:solidFill>
                <a:latin typeface="Barlow" panose="00000500000000000000" pitchFamily="2" charset="0"/>
              </a:rPr>
              <a:t>corretto e trasparente</a:t>
            </a:r>
            <a:r>
              <a:rPr lang="it-IT" sz="2000" i="1" dirty="0">
                <a:latin typeface="Barlow" panose="00000500000000000000" pitchFamily="2" charset="0"/>
              </a:rPr>
              <a:t>: l'esistenza di un </a:t>
            </a:r>
            <a:r>
              <a:rPr lang="it-IT" sz="2000" b="1" i="1" dirty="0">
                <a:solidFill>
                  <a:schemeClr val="tx2"/>
                </a:solidFill>
                <a:latin typeface="Barlow" panose="00000500000000000000" pitchFamily="2" charset="0"/>
              </a:rPr>
              <a:t>processo decisionale automatizzato, compresa la profilazione </a:t>
            </a:r>
            <a:r>
              <a:rPr lang="it-IT" sz="2000" i="1" dirty="0">
                <a:latin typeface="Barlow" panose="00000500000000000000" pitchFamily="2" charset="0"/>
              </a:rPr>
              <a:t>di cui all'articolo </a:t>
            </a:r>
            <a:r>
              <a:rPr lang="it-IT" sz="2000" b="1" i="1" dirty="0">
                <a:solidFill>
                  <a:schemeClr val="tx2"/>
                </a:solidFill>
                <a:latin typeface="Barlow" panose="00000500000000000000" pitchFamily="2" charset="0"/>
              </a:rPr>
              <a:t>22, </a:t>
            </a:r>
            <a:r>
              <a:rPr lang="it-IT" sz="2000" i="1" dirty="0">
                <a:latin typeface="Barlow" panose="00000500000000000000" pitchFamily="2" charset="0"/>
              </a:rPr>
              <a:t>paragrafi 1 e 4, e, almeno in tali casi, </a:t>
            </a:r>
            <a:r>
              <a:rPr lang="it-IT" sz="2000" b="1" i="1" dirty="0">
                <a:solidFill>
                  <a:schemeClr val="tx2"/>
                </a:solidFill>
                <a:latin typeface="Barlow" panose="00000500000000000000" pitchFamily="2" charset="0"/>
              </a:rPr>
              <a:t>informazioni significative sulla logica utilizzata, nonché l'importanza e le conseguenze previste di tale trattamento per l'interessato</a:t>
            </a:r>
            <a:r>
              <a:rPr lang="it-IT" sz="2000" b="1" dirty="0">
                <a:solidFill>
                  <a:schemeClr val="tx2"/>
                </a:solidFill>
                <a:latin typeface="Barlow" panose="00000500000000000000" pitchFamily="2" charset="0"/>
              </a:rPr>
              <a:t>. </a:t>
            </a:r>
          </a:p>
          <a:p>
            <a:pPr algn="just"/>
            <a:endParaRPr lang="it-IT" sz="2000" b="1" i="1" dirty="0">
              <a:solidFill>
                <a:schemeClr val="tx2"/>
              </a:solidFill>
            </a:endParaRPr>
          </a:p>
          <a:p>
            <a:pPr algn="just"/>
            <a:endParaRPr lang="it-IT" sz="2000" dirty="0"/>
          </a:p>
        </p:txBody>
      </p:sp>
    </p:spTree>
    <p:extLst>
      <p:ext uri="{BB962C8B-B14F-4D97-AF65-F5344CB8AC3E}">
        <p14:creationId xmlns:p14="http://schemas.microsoft.com/office/powerpoint/2010/main" val="149035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FE8C9-D0B6-5623-BD88-4E1FABEB7C74}"/>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700F39D4-11A2-B8E5-A10D-EB85CB94E46B}"/>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430DFD83-5A92-2332-C929-96D4470CF389}"/>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B7A1DC8E-7CAC-32D5-D92E-5FCE9177230B}"/>
              </a:ext>
            </a:extLst>
          </p:cNvPr>
          <p:cNvSpPr txBox="1"/>
          <p:nvPr/>
        </p:nvSpPr>
        <p:spPr>
          <a:xfrm>
            <a:off x="3982720" y="166826"/>
            <a:ext cx="7739527" cy="6555641"/>
          </a:xfrm>
          <a:prstGeom prst="rect">
            <a:avLst/>
          </a:prstGeom>
          <a:noFill/>
        </p:spPr>
        <p:txBody>
          <a:bodyPr wrap="square" rtlCol="0">
            <a:spAutoFit/>
          </a:bodyPr>
          <a:lstStyle/>
          <a:p>
            <a:pPr algn="ctr"/>
            <a:r>
              <a:rPr lang="it-IT" sz="1600" b="1" dirty="0">
                <a:solidFill>
                  <a:schemeClr val="tx2"/>
                </a:solidFill>
                <a:latin typeface="Barlow" panose="00000500000000000000" pitchFamily="2" charset="0"/>
              </a:rPr>
              <a:t>Articolo 22 </a:t>
            </a:r>
          </a:p>
          <a:p>
            <a:pPr algn="ctr"/>
            <a:r>
              <a:rPr lang="it-IT" sz="1600" b="1" dirty="0">
                <a:solidFill>
                  <a:schemeClr val="tx2"/>
                </a:solidFill>
                <a:latin typeface="Barlow" panose="00000500000000000000" pitchFamily="2" charset="0"/>
              </a:rPr>
              <a:t>(Processo decisionale automatizzato relativo alle persone fisiche, compresa la profilazione).</a:t>
            </a:r>
          </a:p>
          <a:p>
            <a:pPr algn="ctr"/>
            <a:endParaRPr lang="it-IT" sz="1600" b="1" dirty="0">
              <a:solidFill>
                <a:schemeClr val="tx2"/>
              </a:solidFill>
              <a:latin typeface="Barlow" panose="00000500000000000000" pitchFamily="2" charset="0"/>
            </a:endParaRPr>
          </a:p>
          <a:p>
            <a:pPr marL="457200" indent="-457200" algn="just">
              <a:buAutoNum type="arabicPeriod"/>
            </a:pPr>
            <a:r>
              <a:rPr lang="it-IT" sz="1600" dirty="0">
                <a:latin typeface="Barlow" panose="00000500000000000000" pitchFamily="2" charset="0"/>
              </a:rPr>
              <a:t>L'interessato ha </a:t>
            </a:r>
            <a:r>
              <a:rPr lang="it-IT" sz="1600" b="1" dirty="0">
                <a:solidFill>
                  <a:schemeClr val="tx2"/>
                </a:solidFill>
                <a:latin typeface="Barlow" panose="00000500000000000000" pitchFamily="2" charset="0"/>
              </a:rPr>
              <a:t>il diritto di non essere sottoposto a una decisione basata unicamente sul trattamento automatizzato</a:t>
            </a:r>
            <a:r>
              <a:rPr lang="it-IT" sz="1600" dirty="0">
                <a:latin typeface="Barlow" panose="00000500000000000000" pitchFamily="2" charset="0"/>
              </a:rPr>
              <a:t>, compresa la profilazione, che produca effetti giuridici che lo riguardano o che incida in modo analogo significativamente sulla sua persona. </a:t>
            </a:r>
          </a:p>
          <a:p>
            <a:pPr algn="just"/>
            <a:endParaRPr lang="it-IT" sz="1600" dirty="0">
              <a:latin typeface="Barlow" panose="00000500000000000000" pitchFamily="2" charset="0"/>
            </a:endParaRPr>
          </a:p>
          <a:p>
            <a:pPr algn="just"/>
            <a:r>
              <a:rPr lang="it-IT" sz="1600" dirty="0">
                <a:latin typeface="Barlow" panose="00000500000000000000" pitchFamily="2" charset="0"/>
              </a:rPr>
              <a:t>2. Il paragrafo 1 non si applica nel caso in cui la decisione: </a:t>
            </a:r>
          </a:p>
          <a:p>
            <a:pPr marL="1076325" indent="-457200" algn="just">
              <a:buFont typeface="+mj-lt"/>
              <a:buAutoNum type="alphaLcParenR"/>
            </a:pPr>
            <a:r>
              <a:rPr lang="it-IT" sz="1600" b="1" dirty="0">
                <a:solidFill>
                  <a:schemeClr val="tx2"/>
                </a:solidFill>
                <a:latin typeface="Barlow" panose="00000500000000000000" pitchFamily="2" charset="0"/>
              </a:rPr>
              <a:t>sia necessaria per la conclusione o l'esecuzione </a:t>
            </a:r>
            <a:r>
              <a:rPr lang="it-IT" sz="1600" dirty="0">
                <a:latin typeface="Barlow" panose="00000500000000000000" pitchFamily="2" charset="0"/>
              </a:rPr>
              <a:t>di un contratto tra l'interessato e un titolare del trattamento; </a:t>
            </a:r>
          </a:p>
          <a:p>
            <a:pPr marL="1076325" indent="-457200" algn="just">
              <a:buFont typeface="+mj-lt"/>
              <a:buAutoNum type="alphaLcParenR"/>
            </a:pPr>
            <a:r>
              <a:rPr lang="it-IT" sz="1600" b="1" dirty="0">
                <a:solidFill>
                  <a:schemeClr val="tx2"/>
                </a:solidFill>
                <a:latin typeface="Barlow" panose="00000500000000000000" pitchFamily="2" charset="0"/>
              </a:rPr>
              <a:t>sia autorizzata dal diritto dell'Unione </a:t>
            </a:r>
            <a:r>
              <a:rPr lang="it-IT" sz="1600" dirty="0">
                <a:latin typeface="Barlow" panose="00000500000000000000" pitchFamily="2" charset="0"/>
              </a:rPr>
              <a:t>o dello Stato membro cui è soggetto il titolare del trattamento, che precisa altresì misure adeguate a tutela dei diritti, delle libertà e dei legittimi interessi dell'interessato;</a:t>
            </a:r>
          </a:p>
          <a:p>
            <a:pPr marL="1076325" indent="-457200" algn="just">
              <a:buFont typeface="+mj-lt"/>
              <a:buAutoNum type="alphaLcParenR"/>
            </a:pPr>
            <a:r>
              <a:rPr lang="it-IT" sz="1600" dirty="0">
                <a:latin typeface="Barlow" panose="00000500000000000000" pitchFamily="2" charset="0"/>
              </a:rPr>
              <a:t>si basi sul </a:t>
            </a:r>
            <a:r>
              <a:rPr lang="it-IT" sz="1600" b="1" dirty="0">
                <a:solidFill>
                  <a:schemeClr val="tx2"/>
                </a:solidFill>
                <a:latin typeface="Barlow" panose="00000500000000000000" pitchFamily="2" charset="0"/>
              </a:rPr>
              <a:t>consenso esplicito </a:t>
            </a:r>
            <a:r>
              <a:rPr lang="it-IT" sz="1600" dirty="0">
                <a:latin typeface="Barlow" panose="00000500000000000000" pitchFamily="2" charset="0"/>
              </a:rPr>
              <a:t>dell'interessato. </a:t>
            </a:r>
          </a:p>
          <a:p>
            <a:pPr algn="just"/>
            <a:endParaRPr lang="it-IT" sz="1600" dirty="0">
              <a:latin typeface="Barlow" panose="00000500000000000000" pitchFamily="2" charset="0"/>
            </a:endParaRPr>
          </a:p>
          <a:p>
            <a:pPr algn="just"/>
            <a:r>
              <a:rPr lang="it-IT" sz="1600" dirty="0">
                <a:latin typeface="Barlow" panose="00000500000000000000" pitchFamily="2" charset="0"/>
              </a:rPr>
              <a:t>Nei casi di cui al paragrafo 2, lettere a) e c), il titolare del trattamento attua </a:t>
            </a:r>
            <a:r>
              <a:rPr lang="it-IT" sz="1600" b="1" dirty="0">
                <a:solidFill>
                  <a:schemeClr val="tx2"/>
                </a:solidFill>
                <a:latin typeface="Barlow" panose="00000500000000000000" pitchFamily="2" charset="0"/>
              </a:rPr>
              <a:t>misure appropriate per tutelare i diritti, le libertà e i legittimi interessi dell'interessato</a:t>
            </a:r>
            <a:r>
              <a:rPr lang="it-IT" sz="1600" dirty="0">
                <a:latin typeface="Barlow" panose="00000500000000000000" pitchFamily="2" charset="0"/>
              </a:rPr>
              <a:t>, almeno il </a:t>
            </a:r>
            <a:r>
              <a:rPr lang="it-IT" sz="1600" b="1" dirty="0">
                <a:solidFill>
                  <a:schemeClr val="tx2"/>
                </a:solidFill>
                <a:latin typeface="Barlow" panose="00000500000000000000" pitchFamily="2" charset="0"/>
              </a:rPr>
              <a:t>diritto di ottenere l'intervento umano da parte del titolare del trattamento, di esprimere la propria opinione e di contestare la decisione</a:t>
            </a:r>
            <a:r>
              <a:rPr lang="it-IT" sz="1600" dirty="0">
                <a:latin typeface="Barlow" panose="00000500000000000000" pitchFamily="2" charset="0"/>
              </a:rPr>
              <a:t>.</a:t>
            </a:r>
          </a:p>
          <a:p>
            <a:pPr algn="just"/>
            <a:r>
              <a:rPr lang="it-IT" sz="1600" dirty="0">
                <a:latin typeface="Barlow" panose="00000500000000000000" pitchFamily="2" charset="0"/>
              </a:rPr>
              <a:t> 4. Le decisioni di cui al paragrafo 2 </a:t>
            </a:r>
            <a:r>
              <a:rPr lang="it-IT" sz="1600" b="1" dirty="0">
                <a:solidFill>
                  <a:schemeClr val="tx2"/>
                </a:solidFill>
                <a:latin typeface="Barlow" panose="00000500000000000000" pitchFamily="2" charset="0"/>
              </a:rPr>
              <a:t>non si basano sulle categorie particolari di dati personali di cui all'articolo 9, paragrafo 1, </a:t>
            </a:r>
            <a:r>
              <a:rPr lang="it-IT" sz="1600" dirty="0">
                <a:latin typeface="Barlow" panose="00000500000000000000" pitchFamily="2" charset="0"/>
              </a:rPr>
              <a:t>a meno che </a:t>
            </a:r>
            <a:r>
              <a:rPr lang="it-IT" sz="1600" b="1" dirty="0">
                <a:solidFill>
                  <a:schemeClr val="tx2"/>
                </a:solidFill>
                <a:latin typeface="Barlow" panose="00000500000000000000" pitchFamily="2" charset="0"/>
              </a:rPr>
              <a:t>non sia d'applicazione l'articolo 9, paragrafo 2, lettere a) o g), </a:t>
            </a:r>
            <a:r>
              <a:rPr lang="it-IT" sz="1600" dirty="0">
                <a:latin typeface="Barlow" panose="00000500000000000000" pitchFamily="2" charset="0"/>
              </a:rPr>
              <a:t>e non siano in vigore misure adeguate a tutela dei diritti, delle libertà e dei legittimi interessi dell'interessato.</a:t>
            </a:r>
            <a:endParaRPr lang="it-IT" sz="1600" b="1" i="1" dirty="0">
              <a:solidFill>
                <a:schemeClr val="tx2"/>
              </a:solidFill>
              <a:latin typeface="Barlow" panose="00000500000000000000" pitchFamily="2" charset="0"/>
            </a:endParaRPr>
          </a:p>
          <a:p>
            <a:pPr algn="just"/>
            <a:endParaRPr lang="it-IT" sz="2000" dirty="0"/>
          </a:p>
        </p:txBody>
      </p:sp>
    </p:spTree>
    <p:extLst>
      <p:ext uri="{BB962C8B-B14F-4D97-AF65-F5344CB8AC3E}">
        <p14:creationId xmlns:p14="http://schemas.microsoft.com/office/powerpoint/2010/main" val="269424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4B23E-31BE-E157-0371-B29669A01509}"/>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F759FDF0-94FD-3F88-E1EB-A59E3F6C9ABC}"/>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1E57A45A-D471-9B41-A918-57EC5FAF3D5F}"/>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76AA370E-AB62-1D66-CB15-F08DE04A90B0}"/>
              </a:ext>
            </a:extLst>
          </p:cNvPr>
          <p:cNvSpPr txBox="1"/>
          <p:nvPr/>
        </p:nvSpPr>
        <p:spPr>
          <a:xfrm>
            <a:off x="3982720" y="166826"/>
            <a:ext cx="7739527" cy="6247864"/>
          </a:xfrm>
          <a:prstGeom prst="rect">
            <a:avLst/>
          </a:prstGeom>
          <a:noFill/>
        </p:spPr>
        <p:txBody>
          <a:bodyPr wrap="square" rtlCol="0">
            <a:spAutoFit/>
          </a:bodyPr>
          <a:lstStyle/>
          <a:p>
            <a:pPr algn="just"/>
            <a:r>
              <a:rPr lang="it-IT" sz="2000" dirty="0">
                <a:latin typeface="Barlow" panose="00000500000000000000" pitchFamily="2" charset="0"/>
              </a:rPr>
              <a:t>La </a:t>
            </a:r>
            <a:r>
              <a:rPr lang="it-IT" sz="2000" b="1" dirty="0">
                <a:solidFill>
                  <a:schemeClr val="tx2"/>
                </a:solidFill>
                <a:latin typeface="Barlow" panose="00000500000000000000" pitchFamily="2" charset="0"/>
              </a:rPr>
              <a:t>sentenza </a:t>
            </a:r>
            <a:r>
              <a:rPr lang="it-IT" sz="2000" b="1" i="1" dirty="0" err="1">
                <a:solidFill>
                  <a:schemeClr val="tx2"/>
                </a:solidFill>
                <a:latin typeface="Barlow" panose="00000500000000000000" pitchFamily="2" charset="0"/>
              </a:rPr>
              <a:t>Schufa</a:t>
            </a:r>
            <a:r>
              <a:rPr lang="it-IT" sz="2000" b="1" dirty="0">
                <a:solidFill>
                  <a:schemeClr val="tx2"/>
                </a:solidFill>
                <a:latin typeface="Barlow" panose="00000500000000000000" pitchFamily="2" charset="0"/>
              </a:rPr>
              <a:t> </a:t>
            </a:r>
            <a:r>
              <a:rPr lang="it-IT" sz="2000" dirty="0">
                <a:latin typeface="Barlow" panose="00000500000000000000" pitchFamily="2" charset="0"/>
              </a:rPr>
              <a:t>e la </a:t>
            </a:r>
            <a:r>
              <a:rPr lang="it-IT" sz="2000" b="1" dirty="0">
                <a:solidFill>
                  <a:schemeClr val="tx2"/>
                </a:solidFill>
                <a:latin typeface="Barlow" panose="00000500000000000000" pitchFamily="2" charset="0"/>
              </a:rPr>
              <a:t>proposta di Digital Omnibus </a:t>
            </a:r>
            <a:r>
              <a:rPr lang="it-IT" sz="2000" dirty="0">
                <a:latin typeface="Barlow" panose="00000500000000000000" pitchFamily="2" charset="0"/>
              </a:rPr>
              <a:t>devono essere lette in combinazione, </a:t>
            </a:r>
            <a:r>
              <a:rPr lang="it-IT" sz="2000" b="1" dirty="0">
                <a:solidFill>
                  <a:schemeClr val="tx2"/>
                </a:solidFill>
                <a:latin typeface="Barlow" panose="00000500000000000000" pitchFamily="2" charset="0"/>
              </a:rPr>
              <a:t>perché disegnano, in sequenza, l’evoluzione europea del regime delle decisioni automatizzate</a:t>
            </a:r>
            <a:r>
              <a:rPr lang="it-IT" sz="2000" dirty="0">
                <a:latin typeface="Barlow" panose="00000500000000000000" pitchFamily="2" charset="0"/>
              </a:rPr>
              <a:t>. </a:t>
            </a:r>
          </a:p>
          <a:p>
            <a:pPr algn="just"/>
            <a:endParaRPr lang="it-IT" sz="2000" dirty="0">
              <a:latin typeface="Barlow" panose="00000500000000000000" pitchFamily="2" charset="0"/>
            </a:endParaRPr>
          </a:p>
          <a:p>
            <a:pPr algn="just"/>
            <a:r>
              <a:rPr lang="it-IT" sz="2000" dirty="0">
                <a:latin typeface="Barlow" panose="00000500000000000000" pitchFamily="2" charset="0"/>
              </a:rPr>
              <a:t>La Corte di giustizia, nel caso </a:t>
            </a:r>
            <a:r>
              <a:rPr lang="it-IT" sz="2000" i="1" dirty="0" err="1">
                <a:latin typeface="Barlow" panose="00000500000000000000" pitchFamily="2" charset="0"/>
              </a:rPr>
              <a:t>Schufa</a:t>
            </a:r>
            <a:r>
              <a:rPr lang="it-IT" sz="2000" dirty="0">
                <a:latin typeface="Barlow" panose="00000500000000000000" pitchFamily="2" charset="0"/>
              </a:rPr>
              <a:t> (C-634/21), ha compiuto </a:t>
            </a:r>
            <a:r>
              <a:rPr lang="it-IT" sz="2000" b="1" dirty="0">
                <a:solidFill>
                  <a:schemeClr val="tx2"/>
                </a:solidFill>
                <a:latin typeface="Barlow" panose="00000500000000000000" pitchFamily="2" charset="0"/>
              </a:rPr>
              <a:t>un’operazione interpretativa molto netta</a:t>
            </a:r>
            <a:r>
              <a:rPr lang="it-IT" sz="2000" dirty="0">
                <a:latin typeface="Barlow" panose="00000500000000000000" pitchFamily="2" charset="0"/>
              </a:rPr>
              <a:t>: da un lato, ha </a:t>
            </a:r>
            <a:r>
              <a:rPr lang="it-IT" sz="2000" b="1" dirty="0">
                <a:solidFill>
                  <a:schemeClr val="tx2"/>
                </a:solidFill>
                <a:latin typeface="Barlow" panose="00000500000000000000" pitchFamily="2" charset="0"/>
              </a:rPr>
              <a:t>qualificato l’art. 22 GDPR come una norma di divieto in linea di principio </a:t>
            </a:r>
            <a:r>
              <a:rPr lang="it-IT" sz="2000" dirty="0">
                <a:latin typeface="Barlow" panose="00000500000000000000" pitchFamily="2" charset="0"/>
              </a:rPr>
              <a:t>delle decisioni </a:t>
            </a:r>
            <a:r>
              <a:rPr lang="it-IT" sz="2000" b="1" dirty="0">
                <a:solidFill>
                  <a:schemeClr val="tx2"/>
                </a:solidFill>
                <a:latin typeface="Barlow" panose="00000500000000000000" pitchFamily="2" charset="0"/>
              </a:rPr>
              <a:t>esclusivamente automatizzate </a:t>
            </a:r>
            <a:r>
              <a:rPr lang="it-IT" sz="2000" dirty="0">
                <a:latin typeface="Barlow" panose="00000500000000000000" pitchFamily="2" charset="0"/>
              </a:rPr>
              <a:t>con effetti giuridici o similmente significativi, </a:t>
            </a:r>
            <a:r>
              <a:rPr lang="it-IT" sz="2000" b="1" dirty="0">
                <a:solidFill>
                  <a:schemeClr val="tx2"/>
                </a:solidFill>
                <a:latin typeface="Barlow" panose="00000500000000000000" pitchFamily="2" charset="0"/>
              </a:rPr>
              <a:t>ammettendole solo nelle tre ipotesi tassative </a:t>
            </a:r>
            <a:r>
              <a:rPr lang="it-IT" sz="2000" dirty="0">
                <a:latin typeface="Barlow" panose="00000500000000000000" pitchFamily="2" charset="0"/>
              </a:rPr>
              <a:t>dell’art. 22, paragrafo 2, GDPR.</a:t>
            </a:r>
          </a:p>
          <a:p>
            <a:pPr algn="just"/>
            <a:endParaRPr lang="it-IT" sz="2000" dirty="0">
              <a:latin typeface="Barlow" panose="00000500000000000000" pitchFamily="2" charset="0"/>
            </a:endParaRPr>
          </a:p>
          <a:p>
            <a:pPr algn="just"/>
            <a:r>
              <a:rPr lang="it-IT" sz="2000" dirty="0">
                <a:latin typeface="Barlow" panose="00000500000000000000" pitchFamily="2" charset="0"/>
              </a:rPr>
              <a:t>Dall’altro, ha </a:t>
            </a:r>
            <a:r>
              <a:rPr lang="it-IT" sz="2000" b="1" dirty="0">
                <a:solidFill>
                  <a:schemeClr val="tx2"/>
                </a:solidFill>
                <a:latin typeface="Barlow" panose="00000500000000000000" pitchFamily="2" charset="0"/>
              </a:rPr>
              <a:t>esteso il concetto di «decisione», includendovi anche lo scoring creditizio automatizzato </a:t>
            </a:r>
            <a:r>
              <a:rPr lang="it-IT" sz="2000" dirty="0">
                <a:latin typeface="Barlow" panose="00000500000000000000" pitchFamily="2" charset="0"/>
              </a:rPr>
              <a:t>quando esso </a:t>
            </a:r>
            <a:r>
              <a:rPr lang="it-IT" sz="2000" b="1" dirty="0">
                <a:solidFill>
                  <a:schemeClr val="tx2"/>
                </a:solidFill>
                <a:latin typeface="Barlow" panose="00000500000000000000" pitchFamily="2" charset="0"/>
              </a:rPr>
              <a:t>condiziona in modo determinante la concessione del credito</a:t>
            </a:r>
            <a:r>
              <a:rPr lang="it-IT" sz="2000" dirty="0">
                <a:latin typeface="Barlow" panose="00000500000000000000" pitchFamily="2" charset="0"/>
              </a:rPr>
              <a:t>. Ne deriva un quadro nel quale soggetti come le </a:t>
            </a:r>
            <a:r>
              <a:rPr lang="it-IT" sz="2000" b="1" dirty="0">
                <a:solidFill>
                  <a:schemeClr val="tx2"/>
                </a:solidFill>
                <a:latin typeface="Barlow" panose="00000500000000000000" pitchFamily="2" charset="0"/>
              </a:rPr>
              <a:t>agenzie di informazioni commerciali </a:t>
            </a:r>
            <a:r>
              <a:rPr lang="it-IT" sz="2000" dirty="0">
                <a:latin typeface="Barlow" panose="00000500000000000000" pitchFamily="2" charset="0"/>
              </a:rPr>
              <a:t>non possono più presentarsi come meri fornitori di input per le banche, ma risultano, essi stessi, autori di decisioni automatizzate ai fini dell’art. 22, con tutte le conseguenze in termini di base giuridica, </a:t>
            </a:r>
            <a:r>
              <a:rPr lang="it-IT" sz="2000" b="1" dirty="0">
                <a:solidFill>
                  <a:schemeClr val="tx2"/>
                </a:solidFill>
                <a:latin typeface="Barlow" panose="00000500000000000000" pitchFamily="2" charset="0"/>
              </a:rPr>
              <a:t>informative, trasparenza</a:t>
            </a:r>
            <a:r>
              <a:rPr lang="it-IT" sz="2000" dirty="0">
                <a:latin typeface="Barlow" panose="00000500000000000000" pitchFamily="2" charset="0"/>
              </a:rPr>
              <a:t>, di applicazione delle eccezioni e di garanzie per gli interessati</a:t>
            </a:r>
            <a:r>
              <a:rPr lang="it-IT" sz="2000" i="1" dirty="0">
                <a:latin typeface="Barlow" panose="00000500000000000000" pitchFamily="2" charset="0"/>
              </a:rPr>
              <a:t>. </a:t>
            </a:r>
            <a:endParaRPr lang="it-IT" sz="2000" dirty="0">
              <a:latin typeface="Barlow" panose="00000500000000000000" pitchFamily="2" charset="0"/>
            </a:endParaRPr>
          </a:p>
        </p:txBody>
      </p:sp>
    </p:spTree>
    <p:extLst>
      <p:ext uri="{BB962C8B-B14F-4D97-AF65-F5344CB8AC3E}">
        <p14:creationId xmlns:p14="http://schemas.microsoft.com/office/powerpoint/2010/main" val="298110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E007A-4144-7870-E08A-B5FBB8DFE866}"/>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7FCF630E-FA13-F180-BA6D-A793926AB93B}"/>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04150C54-26C3-1ADC-A1ED-8BF0C7555009}"/>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1D2F8304-7966-A26A-2513-D2D53D7A3A8C}"/>
              </a:ext>
            </a:extLst>
          </p:cNvPr>
          <p:cNvSpPr txBox="1"/>
          <p:nvPr/>
        </p:nvSpPr>
        <p:spPr>
          <a:xfrm>
            <a:off x="3982720" y="166826"/>
            <a:ext cx="7739527" cy="7140416"/>
          </a:xfrm>
          <a:prstGeom prst="rect">
            <a:avLst/>
          </a:prstGeom>
          <a:noFill/>
        </p:spPr>
        <p:txBody>
          <a:bodyPr wrap="square" rtlCol="0">
            <a:spAutoFit/>
          </a:bodyPr>
          <a:lstStyle/>
          <a:p>
            <a:pPr algn="ctr"/>
            <a:r>
              <a:rPr lang="it-IT" sz="2000" b="1" dirty="0">
                <a:solidFill>
                  <a:schemeClr val="tx2"/>
                </a:solidFill>
                <a:latin typeface="Barlow" panose="00000500000000000000" pitchFamily="2" charset="0"/>
              </a:rPr>
              <a:t>Articolo  3, comma 7, Digital Omnibus Regulation (COM 837)</a:t>
            </a:r>
          </a:p>
          <a:p>
            <a:pPr algn="just"/>
            <a:endParaRPr lang="it-IT" sz="2000" dirty="0">
              <a:latin typeface="Barlow" panose="00000500000000000000" pitchFamily="2" charset="0"/>
            </a:endParaRPr>
          </a:p>
          <a:p>
            <a:pPr algn="just"/>
            <a:r>
              <a:rPr lang="it-IT" dirty="0">
                <a:latin typeface="Barlow" panose="00000500000000000000" pitchFamily="2" charset="0"/>
              </a:rPr>
              <a:t>7. All'Articolo 22 del Regolamento 679/2016, i </a:t>
            </a:r>
            <a:r>
              <a:rPr lang="it-IT" b="1" dirty="0">
                <a:solidFill>
                  <a:schemeClr val="tx2"/>
                </a:solidFill>
                <a:latin typeface="Barlow" panose="00000500000000000000" pitchFamily="2" charset="0"/>
              </a:rPr>
              <a:t>paragrafi 1 e 2 sono sostituiti </a:t>
            </a:r>
            <a:r>
              <a:rPr lang="it-IT" dirty="0">
                <a:latin typeface="Barlow" panose="00000500000000000000" pitchFamily="2" charset="0"/>
              </a:rPr>
              <a:t>dai seguenti: </a:t>
            </a:r>
          </a:p>
          <a:p>
            <a:pPr algn="just"/>
            <a:endParaRPr lang="it-IT" dirty="0">
              <a:latin typeface="Barlow" panose="00000500000000000000" pitchFamily="2" charset="0"/>
            </a:endParaRPr>
          </a:p>
          <a:p>
            <a:pPr algn="just"/>
            <a:r>
              <a:rPr lang="it-IT" dirty="0">
                <a:latin typeface="Barlow" panose="00000500000000000000" pitchFamily="2" charset="0"/>
              </a:rPr>
              <a:t>«All’articolo 22 del regolamento (UE) 2016/679, i paragrafi 1 e 2 sono sostituiti dal seguente:</a:t>
            </a:r>
          </a:p>
          <a:p>
            <a:pPr algn="just"/>
            <a:endParaRPr lang="it-IT" dirty="0">
              <a:latin typeface="Barlow" panose="00000500000000000000" pitchFamily="2" charset="0"/>
            </a:endParaRPr>
          </a:p>
          <a:p>
            <a:pPr algn="just"/>
            <a:r>
              <a:rPr lang="it-IT" dirty="0">
                <a:latin typeface="Barlow" panose="00000500000000000000" pitchFamily="2" charset="0"/>
              </a:rPr>
              <a:t>«</a:t>
            </a:r>
            <a:r>
              <a:rPr lang="it-IT" i="1" dirty="0">
                <a:latin typeface="Barlow" panose="00000500000000000000" pitchFamily="2" charset="0"/>
              </a:rPr>
              <a:t>1. Una decisione che produce effetti giuridici che riguardano un interessato o incide in modo analogo significativamente su di lui o su di lei </a:t>
            </a:r>
            <a:r>
              <a:rPr lang="it-IT" b="1" i="1" dirty="0">
                <a:solidFill>
                  <a:schemeClr val="tx2"/>
                </a:solidFill>
                <a:latin typeface="Barlow" panose="00000500000000000000" pitchFamily="2" charset="0"/>
              </a:rPr>
              <a:t>può essere basata unicamente sul trattamento automatizzato, compresa la profilazione, soltanto </a:t>
            </a:r>
            <a:r>
              <a:rPr lang="it-IT" i="1" dirty="0">
                <a:latin typeface="Barlow" panose="00000500000000000000" pitchFamily="2" charset="0"/>
              </a:rPr>
              <a:t>quando tale decisione:</a:t>
            </a:r>
          </a:p>
          <a:p>
            <a:pPr algn="just"/>
            <a:endParaRPr lang="it-IT" i="1" dirty="0">
              <a:latin typeface="Barlow" panose="00000500000000000000" pitchFamily="2" charset="0"/>
            </a:endParaRPr>
          </a:p>
          <a:p>
            <a:pPr algn="just"/>
            <a:r>
              <a:rPr lang="it-IT" i="1" dirty="0">
                <a:latin typeface="Barlow" panose="00000500000000000000" pitchFamily="2" charset="0"/>
              </a:rPr>
              <a:t>a) è necessaria per la conclusione o l’esecuzione di un contratto tra l’interessato e un titolare del trattamento, </a:t>
            </a:r>
            <a:r>
              <a:rPr lang="it-IT" b="1" i="1" dirty="0">
                <a:solidFill>
                  <a:schemeClr val="tx2"/>
                </a:solidFill>
                <a:latin typeface="Barlow" panose="00000500000000000000" pitchFamily="2" charset="0"/>
              </a:rPr>
              <a:t>indipendentemente dal fatto che la decisione possa essere adottata anche con modalità diverse da quelle esclusivamente automatizzate;</a:t>
            </a:r>
          </a:p>
          <a:p>
            <a:pPr algn="just"/>
            <a:r>
              <a:rPr lang="it-IT" i="1" dirty="0">
                <a:latin typeface="Barlow" panose="00000500000000000000" pitchFamily="2" charset="0"/>
              </a:rPr>
              <a:t>b) è autorizzata dal diritto dell’Unione o dello Stato membro cui è soggetto il titolare del trattamento, che prevede anche misure adeguate a salvaguardia dei diritti e delle libertà dell’interessato, nonché dei suoi legittimi interessi; oppure</a:t>
            </a:r>
          </a:p>
          <a:p>
            <a:pPr algn="just"/>
            <a:r>
              <a:rPr lang="it-IT" i="1" dirty="0">
                <a:latin typeface="Barlow" panose="00000500000000000000" pitchFamily="2" charset="0"/>
              </a:rPr>
              <a:t>c) si basa sul consenso esplicito dell’interessato</a:t>
            </a:r>
            <a:r>
              <a:rPr lang="it-IT" dirty="0">
                <a:latin typeface="Barlow" panose="00000500000000000000" pitchFamily="2" charset="0"/>
              </a:rPr>
              <a:t>».</a:t>
            </a:r>
          </a:p>
          <a:p>
            <a:pPr algn="just"/>
            <a:endParaRPr lang="it-IT" dirty="0"/>
          </a:p>
          <a:p>
            <a:pPr algn="just"/>
            <a:r>
              <a:rPr lang="it-IT" sz="2000" i="1" dirty="0"/>
              <a:t>. </a:t>
            </a:r>
            <a:endParaRPr lang="it-IT" sz="2000" b="1" i="1" dirty="0">
              <a:solidFill>
                <a:schemeClr val="tx2"/>
              </a:solidFill>
            </a:endParaRPr>
          </a:p>
          <a:p>
            <a:pPr algn="just"/>
            <a:endParaRPr lang="it-IT" sz="2000" dirty="0"/>
          </a:p>
        </p:txBody>
      </p:sp>
    </p:spTree>
    <p:extLst>
      <p:ext uri="{BB962C8B-B14F-4D97-AF65-F5344CB8AC3E}">
        <p14:creationId xmlns:p14="http://schemas.microsoft.com/office/powerpoint/2010/main" val="371233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3918-F5D5-DD9D-73DA-C886AE1837D2}"/>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079BC8DC-DA4A-FBC8-BB17-E0600FD03493}"/>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A3AE079B-7803-BFD5-9C0C-00CAC2E3438C}"/>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EB3537C2-C0F9-4B57-D3B9-96B6630C48E1}"/>
              </a:ext>
            </a:extLst>
          </p:cNvPr>
          <p:cNvSpPr txBox="1"/>
          <p:nvPr/>
        </p:nvSpPr>
        <p:spPr>
          <a:xfrm>
            <a:off x="3982720" y="166826"/>
            <a:ext cx="7739527" cy="7140416"/>
          </a:xfrm>
          <a:prstGeom prst="rect">
            <a:avLst/>
          </a:prstGeom>
          <a:noFill/>
        </p:spPr>
        <p:txBody>
          <a:bodyPr wrap="square" rtlCol="0">
            <a:spAutoFit/>
          </a:bodyPr>
          <a:lstStyle/>
          <a:p>
            <a:pPr algn="ctr"/>
            <a:r>
              <a:rPr lang="it-IT" sz="2000" b="1" dirty="0">
                <a:solidFill>
                  <a:schemeClr val="tx2"/>
                </a:solidFill>
                <a:latin typeface="Barlow" panose="00000500000000000000" pitchFamily="2" charset="0"/>
              </a:rPr>
              <a:t>Articolo  3, comma 7, Digital Omnibus Regulation (COM 837)</a:t>
            </a:r>
          </a:p>
          <a:p>
            <a:pPr algn="just"/>
            <a:endParaRPr lang="it-IT" sz="2000" dirty="0">
              <a:latin typeface="Barlow" panose="00000500000000000000" pitchFamily="2" charset="0"/>
            </a:endParaRPr>
          </a:p>
          <a:p>
            <a:pPr algn="just"/>
            <a:r>
              <a:rPr lang="it-IT" dirty="0">
                <a:latin typeface="Barlow" panose="00000500000000000000" pitchFamily="2" charset="0"/>
              </a:rPr>
              <a:t>Nei casi di cui al paragrafo 1, lettere a) e c), il titolare del trattamento attua </a:t>
            </a:r>
            <a:r>
              <a:rPr lang="it-IT" b="1" dirty="0">
                <a:solidFill>
                  <a:schemeClr val="tx2"/>
                </a:solidFill>
                <a:latin typeface="Barlow" panose="00000500000000000000" pitchFamily="2" charset="0"/>
              </a:rPr>
              <a:t>misure appropriate per tutelare i diritti, le libertà e i legittimi interessi dell'interessato</a:t>
            </a:r>
            <a:r>
              <a:rPr lang="it-IT" dirty="0">
                <a:latin typeface="Barlow" panose="00000500000000000000" pitchFamily="2" charset="0"/>
              </a:rPr>
              <a:t>, almeno il </a:t>
            </a:r>
            <a:r>
              <a:rPr lang="it-IT" b="1" dirty="0">
                <a:solidFill>
                  <a:schemeClr val="tx2"/>
                </a:solidFill>
                <a:latin typeface="Barlow" panose="00000500000000000000" pitchFamily="2" charset="0"/>
              </a:rPr>
              <a:t>diritto di ottenere l'intervento umano da parte del titolare del trattamento, di esprimere la propria opinione e di contestare la decisione</a:t>
            </a:r>
            <a:r>
              <a:rPr lang="it-IT" dirty="0">
                <a:latin typeface="Barlow" panose="00000500000000000000" pitchFamily="2" charset="0"/>
              </a:rPr>
              <a:t>.</a:t>
            </a:r>
          </a:p>
          <a:p>
            <a:pPr algn="just"/>
            <a:endParaRPr lang="it-IT" dirty="0">
              <a:latin typeface="Barlow" panose="00000500000000000000" pitchFamily="2" charset="0"/>
            </a:endParaRPr>
          </a:p>
          <a:p>
            <a:pPr algn="just"/>
            <a:r>
              <a:rPr lang="it-IT" dirty="0">
                <a:latin typeface="Barlow" panose="00000500000000000000" pitchFamily="2" charset="0"/>
              </a:rPr>
              <a:t>Le decisioni di cui al paragrafo 2 </a:t>
            </a:r>
            <a:r>
              <a:rPr lang="it-IT" b="1" dirty="0">
                <a:solidFill>
                  <a:schemeClr val="tx2"/>
                </a:solidFill>
                <a:latin typeface="Barlow" panose="00000500000000000000" pitchFamily="2" charset="0"/>
              </a:rPr>
              <a:t>non si basano sulle categorie particolari di dati personali di cui all'articolo 9, paragrafo 1, </a:t>
            </a:r>
            <a:r>
              <a:rPr lang="it-IT" dirty="0">
                <a:latin typeface="Barlow" panose="00000500000000000000" pitchFamily="2" charset="0"/>
              </a:rPr>
              <a:t>a meno che </a:t>
            </a:r>
            <a:r>
              <a:rPr lang="it-IT" b="1" dirty="0">
                <a:solidFill>
                  <a:schemeClr val="tx2"/>
                </a:solidFill>
                <a:latin typeface="Barlow" panose="00000500000000000000" pitchFamily="2" charset="0"/>
              </a:rPr>
              <a:t>non sia d'applicazione l'articolo 9, paragrafo 2, lettere a) o g), </a:t>
            </a:r>
            <a:r>
              <a:rPr lang="it-IT" dirty="0">
                <a:latin typeface="Barlow" panose="00000500000000000000" pitchFamily="2" charset="0"/>
              </a:rPr>
              <a:t>e non siano in vigore misure adeguate a tutela dei diritti, delle libertà e dei legittimi interessi dell'interessato.</a:t>
            </a:r>
          </a:p>
          <a:p>
            <a:pPr algn="just"/>
            <a:endParaRPr lang="it-IT" b="1" i="1" dirty="0">
              <a:solidFill>
                <a:schemeClr val="tx2"/>
              </a:solidFill>
              <a:latin typeface="Barlow" panose="00000500000000000000" pitchFamily="2" charset="0"/>
            </a:endParaRPr>
          </a:p>
          <a:p>
            <a:pPr algn="just"/>
            <a:r>
              <a:rPr lang="it-IT" b="1" dirty="0">
                <a:solidFill>
                  <a:schemeClr val="tx2"/>
                </a:solidFill>
                <a:latin typeface="Barlow" panose="00000500000000000000" pitchFamily="2" charset="0"/>
              </a:rPr>
              <a:t>Art. 4, n. 4 Regolamento 679/2016:</a:t>
            </a:r>
          </a:p>
          <a:p>
            <a:pPr algn="just"/>
            <a:endParaRPr lang="it-IT" dirty="0">
              <a:latin typeface="Barlow" panose="00000500000000000000" pitchFamily="2" charset="0"/>
            </a:endParaRPr>
          </a:p>
          <a:p>
            <a:pPr algn="just"/>
            <a:r>
              <a:rPr lang="it-IT" b="1" i="1" dirty="0">
                <a:solidFill>
                  <a:schemeClr val="tx2"/>
                </a:solidFill>
                <a:latin typeface="Barlow" panose="00000500000000000000" pitchFamily="2" charset="0"/>
              </a:rPr>
              <a:t>«profilazione»: </a:t>
            </a:r>
            <a:r>
              <a:rPr lang="it-IT" i="1" dirty="0">
                <a:latin typeface="Barlow" panose="00000500000000000000" pitchFamily="2" charset="0"/>
              </a:rPr>
              <a:t>qualsiasi forma di </a:t>
            </a:r>
            <a:r>
              <a:rPr lang="it-IT" b="1" i="1" dirty="0">
                <a:solidFill>
                  <a:schemeClr val="tx2"/>
                </a:solidFill>
                <a:latin typeface="Barlow" panose="00000500000000000000" pitchFamily="2" charset="0"/>
              </a:rPr>
              <a:t>trattamento automatizzato </a:t>
            </a:r>
            <a:r>
              <a:rPr lang="it-IT" i="1" dirty="0">
                <a:latin typeface="Barlow" panose="00000500000000000000" pitchFamily="2" charset="0"/>
              </a:rPr>
              <a:t>di dati personali consistente nell'utilizzo di tali dati personali per valutare determinati aspetti personali relativi a una persona fisica, in particolare per analizzare o prevedere aspetti riguardanti il rendimento professionale, la situazione economica, la salute, le preferenze personali, gli interessi, l'affidabilità, il comportamento, l'ubicazione o gli spostamenti di detta persona fisica.</a:t>
            </a:r>
            <a:endParaRPr lang="it-IT" b="1" i="1" dirty="0">
              <a:solidFill>
                <a:schemeClr val="tx2"/>
              </a:solidFill>
              <a:latin typeface="Barlow" panose="00000500000000000000" pitchFamily="2" charset="0"/>
            </a:endParaRPr>
          </a:p>
          <a:p>
            <a:pPr algn="just"/>
            <a:endParaRPr lang="it-IT" dirty="0"/>
          </a:p>
          <a:p>
            <a:pPr algn="just"/>
            <a:r>
              <a:rPr lang="it-IT" sz="2000" i="1" dirty="0"/>
              <a:t>. </a:t>
            </a:r>
            <a:endParaRPr lang="it-IT" sz="2000" b="1" i="1" dirty="0">
              <a:solidFill>
                <a:schemeClr val="tx2"/>
              </a:solidFill>
            </a:endParaRPr>
          </a:p>
          <a:p>
            <a:pPr algn="just"/>
            <a:endParaRPr lang="it-IT" sz="2000" dirty="0"/>
          </a:p>
        </p:txBody>
      </p:sp>
    </p:spTree>
    <p:extLst>
      <p:ext uri="{BB962C8B-B14F-4D97-AF65-F5344CB8AC3E}">
        <p14:creationId xmlns:p14="http://schemas.microsoft.com/office/powerpoint/2010/main" val="223321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534D1-BDD5-195A-7778-B1464B645E5D}"/>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9DFE4C55-2EEC-F6EE-F5F5-15E69C1ED7D2}"/>
              </a:ext>
            </a:extLst>
          </p:cNvPr>
          <p:cNvPicPr>
            <a:picLocks noChangeAspect="1"/>
          </p:cNvPicPr>
          <p:nvPr/>
        </p:nvPicPr>
        <p:blipFill>
          <a:blip r:embed="rId2"/>
          <a:stretch>
            <a:fillRect/>
          </a:stretch>
        </p:blipFill>
        <p:spPr>
          <a:xfrm>
            <a:off x="11374369" y="6237467"/>
            <a:ext cx="511948" cy="315045"/>
          </a:xfrm>
          <a:prstGeom prst="rect">
            <a:avLst/>
          </a:prstGeom>
        </p:spPr>
      </p:pic>
      <p:sp>
        <p:nvSpPr>
          <p:cNvPr id="8" name="CasellaDiTesto 7">
            <a:extLst>
              <a:ext uri="{FF2B5EF4-FFF2-40B4-BE49-F238E27FC236}">
                <a16:creationId xmlns:a16="http://schemas.microsoft.com/office/drawing/2014/main" id="{8AD09DA1-C980-B16B-0AB8-6108C2E4043F}"/>
              </a:ext>
            </a:extLst>
          </p:cNvPr>
          <p:cNvSpPr txBox="1"/>
          <p:nvPr/>
        </p:nvSpPr>
        <p:spPr>
          <a:xfrm>
            <a:off x="591672" y="1676417"/>
            <a:ext cx="3147208" cy="584775"/>
          </a:xfrm>
          <a:prstGeom prst="rect">
            <a:avLst/>
          </a:prstGeom>
          <a:noFill/>
        </p:spPr>
        <p:txBody>
          <a:bodyPr wrap="square" rtlCol="0">
            <a:spAutoFit/>
          </a:bodyPr>
          <a:lstStyle/>
          <a:p>
            <a:r>
              <a:rPr lang="it-IT" sz="1600" b="1" dirty="0">
                <a:latin typeface="PLAYFAIR DISPLAY BOLD ROMAN" pitchFamily="2" charset="77"/>
              </a:rPr>
              <a:t>L’interlocuzione con il cliente in caso di trattamento automatizzato</a:t>
            </a:r>
          </a:p>
        </p:txBody>
      </p:sp>
      <p:sp>
        <p:nvSpPr>
          <p:cNvPr id="9" name="CasellaDiTesto 8">
            <a:extLst>
              <a:ext uri="{FF2B5EF4-FFF2-40B4-BE49-F238E27FC236}">
                <a16:creationId xmlns:a16="http://schemas.microsoft.com/office/drawing/2014/main" id="{4D276235-FC5C-EA92-6EBB-642D67639FEE}"/>
              </a:ext>
            </a:extLst>
          </p:cNvPr>
          <p:cNvSpPr txBox="1"/>
          <p:nvPr/>
        </p:nvSpPr>
        <p:spPr>
          <a:xfrm>
            <a:off x="3982720" y="166826"/>
            <a:ext cx="7739527" cy="6524863"/>
          </a:xfrm>
          <a:prstGeom prst="rect">
            <a:avLst/>
          </a:prstGeom>
          <a:noFill/>
        </p:spPr>
        <p:txBody>
          <a:bodyPr wrap="square" rtlCol="0">
            <a:spAutoFit/>
          </a:bodyPr>
          <a:lstStyle/>
          <a:p>
            <a:pPr algn="ctr"/>
            <a:r>
              <a:rPr lang="it-IT" sz="2000" b="1" dirty="0">
                <a:solidFill>
                  <a:schemeClr val="tx2"/>
                </a:solidFill>
                <a:latin typeface="Barlow" panose="00000500000000000000" pitchFamily="2" charset="0"/>
              </a:rPr>
              <a:t>Articolo  3, comma 7, Digital Omnibus Regulation (COM 837)</a:t>
            </a:r>
          </a:p>
          <a:p>
            <a:pPr algn="just"/>
            <a:endParaRPr lang="it-IT" sz="2000" dirty="0">
              <a:latin typeface="Barlow" panose="00000500000000000000" pitchFamily="2" charset="0"/>
            </a:endParaRPr>
          </a:p>
          <a:p>
            <a:pPr algn="just"/>
            <a:r>
              <a:rPr lang="it-IT" dirty="0">
                <a:latin typeface="Barlow" panose="00000500000000000000" pitchFamily="2" charset="0"/>
              </a:rPr>
              <a:t>La proposta di Digital Omnibus interviene dunque in questo contesto, </a:t>
            </a:r>
            <a:r>
              <a:rPr lang="it-IT" b="1" dirty="0">
                <a:solidFill>
                  <a:schemeClr val="tx2"/>
                </a:solidFill>
                <a:latin typeface="Barlow" panose="00000500000000000000" pitchFamily="2" charset="0"/>
              </a:rPr>
              <a:t>codificando la lettura “proibitiva” della Corte</a:t>
            </a:r>
            <a:r>
              <a:rPr lang="it-IT" dirty="0">
                <a:latin typeface="Barlow" panose="00000500000000000000" pitchFamily="2" charset="0"/>
              </a:rPr>
              <a:t>, rendendo esplicito che le decisioni basate unicamente sul trattamento automatizzato possono essere adottate “solo se” ricorrono le tre condizioni: </a:t>
            </a:r>
            <a:r>
              <a:rPr lang="it-IT" b="1" dirty="0">
                <a:solidFill>
                  <a:schemeClr val="tx2"/>
                </a:solidFill>
                <a:latin typeface="Barlow" panose="00000500000000000000" pitchFamily="2" charset="0"/>
              </a:rPr>
              <a:t>necessità contrattuale</a:t>
            </a:r>
            <a:r>
              <a:rPr lang="it-IT" dirty="0">
                <a:latin typeface="Barlow" panose="00000500000000000000" pitchFamily="2" charset="0"/>
              </a:rPr>
              <a:t>, </a:t>
            </a:r>
            <a:r>
              <a:rPr lang="it-IT" b="1" dirty="0">
                <a:solidFill>
                  <a:schemeClr val="tx2"/>
                </a:solidFill>
                <a:latin typeface="Barlow" panose="00000500000000000000" pitchFamily="2" charset="0"/>
              </a:rPr>
              <a:t>autorizzazione legislativa </a:t>
            </a:r>
            <a:r>
              <a:rPr lang="it-IT" dirty="0">
                <a:latin typeface="Barlow" panose="00000500000000000000" pitchFamily="2" charset="0"/>
              </a:rPr>
              <a:t>o </a:t>
            </a:r>
            <a:r>
              <a:rPr lang="it-IT" b="1" dirty="0">
                <a:solidFill>
                  <a:schemeClr val="tx2"/>
                </a:solidFill>
                <a:latin typeface="Barlow" panose="00000500000000000000" pitchFamily="2" charset="0"/>
              </a:rPr>
              <a:t>consenso esplicito</a:t>
            </a:r>
            <a:r>
              <a:rPr lang="it-IT" dirty="0">
                <a:latin typeface="Barlow" panose="00000500000000000000" pitchFamily="2" charset="0"/>
              </a:rPr>
              <a:t>. </a:t>
            </a:r>
          </a:p>
          <a:p>
            <a:pPr algn="just"/>
            <a:r>
              <a:rPr lang="it-IT" dirty="0">
                <a:latin typeface="Barlow" panose="00000500000000000000" pitchFamily="2" charset="0"/>
              </a:rPr>
              <a:t>La scelta di abbandonare la formula </a:t>
            </a:r>
            <a:r>
              <a:rPr lang="it-IT" i="1" dirty="0">
                <a:solidFill>
                  <a:schemeClr val="tx2"/>
                </a:solidFill>
                <a:latin typeface="Barlow" panose="00000500000000000000" pitchFamily="2" charset="0"/>
              </a:rPr>
              <a:t>“l’interessato ha il diritto di non essere sottoposto”</a:t>
            </a:r>
            <a:r>
              <a:rPr lang="it-IT" dirty="0">
                <a:latin typeface="Barlow" panose="00000500000000000000" pitchFamily="2" charset="0"/>
              </a:rPr>
              <a:t> a favore di una </a:t>
            </a:r>
            <a:r>
              <a:rPr lang="it-IT" b="1" dirty="0">
                <a:solidFill>
                  <a:schemeClr val="tx2"/>
                </a:solidFill>
                <a:latin typeface="Barlow" panose="00000500000000000000" pitchFamily="2" charset="0"/>
              </a:rPr>
              <a:t>costruzione oggettiva </a:t>
            </a:r>
            <a:r>
              <a:rPr lang="it-IT" dirty="0">
                <a:latin typeface="Barlow" panose="00000500000000000000" pitchFamily="2" charset="0"/>
              </a:rPr>
              <a:t>(“</a:t>
            </a:r>
            <a:r>
              <a:rPr lang="it-IT" dirty="0">
                <a:solidFill>
                  <a:schemeClr val="tx2"/>
                </a:solidFill>
                <a:latin typeface="Barlow" panose="00000500000000000000" pitchFamily="2" charset="0"/>
              </a:rPr>
              <a:t>la decisione basata unicamente sul trattamento automatizzato può essere adottata solo se…») </a:t>
            </a:r>
            <a:r>
              <a:rPr lang="it-IT" dirty="0">
                <a:latin typeface="Barlow" panose="00000500000000000000" pitchFamily="2" charset="0"/>
              </a:rPr>
              <a:t>che sposta il baricentro percettivo della norma, attenuando il carattere di </a:t>
            </a:r>
            <a:r>
              <a:rPr lang="it-IT" b="1" dirty="0">
                <a:solidFill>
                  <a:schemeClr val="tx2"/>
                </a:solidFill>
                <a:latin typeface="Barlow" panose="00000500000000000000" pitchFamily="2" charset="0"/>
              </a:rPr>
              <a:t>diritto fondamentale azionabile</a:t>
            </a:r>
            <a:r>
              <a:rPr lang="it-IT" dirty="0">
                <a:latin typeface="Barlow" panose="00000500000000000000" pitchFamily="2" charset="0"/>
              </a:rPr>
              <a:t> e rafforzando invece la fisionomia dell’art. 22 come </a:t>
            </a:r>
            <a:r>
              <a:rPr lang="it-IT" b="1" dirty="0">
                <a:solidFill>
                  <a:schemeClr val="tx2"/>
                </a:solidFill>
                <a:latin typeface="Barlow" panose="00000500000000000000" pitchFamily="2" charset="0"/>
              </a:rPr>
              <a:t>regola tecnica sulle condizioni di liceità del t</a:t>
            </a:r>
            <a:r>
              <a:rPr lang="it-IT" dirty="0">
                <a:latin typeface="Barlow" panose="00000500000000000000" pitchFamily="2" charset="0"/>
              </a:rPr>
              <a:t>rattamento.</a:t>
            </a:r>
          </a:p>
          <a:p>
            <a:pPr algn="just"/>
            <a:endParaRPr lang="it-IT" dirty="0">
              <a:latin typeface="Barlow" panose="00000500000000000000" pitchFamily="2" charset="0"/>
            </a:endParaRPr>
          </a:p>
          <a:p>
            <a:pPr algn="just"/>
            <a:r>
              <a:rPr lang="it-IT" dirty="0">
                <a:latin typeface="Barlow" panose="00000500000000000000" pitchFamily="2" charset="0"/>
              </a:rPr>
              <a:t>La vera novità sostanziale si annida però nell’inciso aggiunto alla lettera a), chiarito dal Considerando 38: la decisione può essere ritenuta “necessaria per la conclusione o esecuzione del contratto” </a:t>
            </a:r>
            <a:r>
              <a:rPr lang="it-IT" b="1" dirty="0">
                <a:solidFill>
                  <a:schemeClr val="tx2"/>
                </a:solidFill>
                <a:latin typeface="Barlow" panose="00000500000000000000" pitchFamily="2" charset="0"/>
              </a:rPr>
              <a:t>a prescindere dal fatto che essa possa essere presa anche in forma non automatizzata.</a:t>
            </a:r>
            <a:r>
              <a:rPr lang="it-IT" dirty="0">
                <a:latin typeface="Barlow" panose="00000500000000000000" pitchFamily="2" charset="0"/>
              </a:rPr>
              <a:t> Con questa precisazione, la Commissione prende posizione contro un’interpretazione </a:t>
            </a:r>
            <a:r>
              <a:rPr lang="it-IT" b="1" dirty="0">
                <a:solidFill>
                  <a:schemeClr val="tx2"/>
                </a:solidFill>
                <a:latin typeface="Barlow" panose="00000500000000000000" pitchFamily="2" charset="0"/>
              </a:rPr>
              <a:t>particolarmente restrittiva della “necessità contrattuale”</a:t>
            </a:r>
            <a:r>
              <a:rPr lang="it-IT" dirty="0">
                <a:latin typeface="Barlow" panose="00000500000000000000" pitchFamily="2" charset="0"/>
              </a:rPr>
              <a:t> – diffusa in dottrina e sotto traccia nelle linee-guida EDPB – secondo cui una decisione basata unicamente sul trattamento automatizzato sarebbe giustificata solo </a:t>
            </a:r>
            <a:r>
              <a:rPr lang="it-IT" b="1" dirty="0">
                <a:solidFill>
                  <a:schemeClr val="tx2"/>
                </a:solidFill>
                <a:latin typeface="Barlow" panose="00000500000000000000" pitchFamily="2" charset="0"/>
              </a:rPr>
              <a:t>quando non esista un’alternativa realistica di decisione umana</a:t>
            </a:r>
            <a:r>
              <a:rPr lang="it-IT" dirty="0">
                <a:latin typeface="Barlow" panose="00000500000000000000" pitchFamily="2" charset="0"/>
              </a:rPr>
              <a:t>. </a:t>
            </a:r>
          </a:p>
        </p:txBody>
      </p:sp>
    </p:spTree>
    <p:extLst>
      <p:ext uri="{BB962C8B-B14F-4D97-AF65-F5344CB8AC3E}">
        <p14:creationId xmlns:p14="http://schemas.microsoft.com/office/powerpoint/2010/main" val="161350102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3402</Words>
  <Application>Microsoft Office PowerPoint</Application>
  <PresentationFormat>Widescreen</PresentationFormat>
  <Paragraphs>146</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Barlow</vt:lpstr>
      <vt:lpstr>Calibri</vt:lpstr>
      <vt:lpstr>Calibri Light</vt:lpstr>
      <vt:lpstr>PLAYFAIR DISPLAY BOLD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Agnese Zanetti</dc:creator>
  <cp:lastModifiedBy>Avv. Alessandro Del Ninno</cp:lastModifiedBy>
  <cp:revision>11</cp:revision>
  <dcterms:created xsi:type="dcterms:W3CDTF">2022-02-09T10:44:07Z</dcterms:created>
  <dcterms:modified xsi:type="dcterms:W3CDTF">2025-11-26T20:49:02Z</dcterms:modified>
</cp:coreProperties>
</file>